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iriam Libre"/>
      <p:regular r:id="rId29"/>
      <p:bold r:id="rId30"/>
    </p:embeddedFont>
    <p:embeddedFont>
      <p:font typeface="Roboto"/>
      <p:regular r:id="rId31"/>
      <p:bold r:id="rId32"/>
      <p:italic r:id="rId33"/>
      <p:boldItalic r:id="rId34"/>
    </p:embeddedFont>
    <p:embeddedFont>
      <p:font typeface="Karla Light"/>
      <p:regular r:id="rId35"/>
      <p:bold r:id="rId36"/>
      <p:italic r:id="rId37"/>
      <p:boldItalic r:id="rId38"/>
    </p:embeddedFont>
    <p:embeddedFont>
      <p:font typeface="Montserrat"/>
      <p:regular r:id="rId39"/>
      <p:bold r:id="rId40"/>
      <p:italic r:id="rId41"/>
      <p:boldItalic r:id="rId42"/>
    </p:embeddedFont>
    <p:embeddedFont>
      <p:font typeface="Karla Medium"/>
      <p:regular r:id="rId43"/>
      <p:bold r:id="rId44"/>
      <p:italic r:id="rId45"/>
      <p:boldItalic r:id="rId46"/>
    </p:embeddedFont>
    <p:embeddedFont>
      <p:font typeface="Work Sans"/>
      <p:regular r:id="rId47"/>
      <p:bold r:id="rId48"/>
      <p:italic r:id="rId49"/>
      <p:boldItalic r:id="rId50"/>
    </p:embeddedFont>
    <p:embeddedFont>
      <p:font typeface="Roboto Light"/>
      <p:regular r:id="rId51"/>
      <p:bold r:id="rId52"/>
      <p:italic r:id="rId53"/>
      <p:boldItalic r:id="rId54"/>
    </p:embeddedFont>
    <p:embeddedFont>
      <p:font typeface="Barlow Light"/>
      <p:regular r:id="rId55"/>
      <p:bold r:id="rId56"/>
      <p:italic r:id="rId57"/>
      <p:boldItalic r:id="rId58"/>
    </p:embeddedFont>
    <p:embeddedFont>
      <p:font typeface="Barlow"/>
      <p:regular r:id="rId59"/>
      <p:bold r:id="rId60"/>
      <p:italic r:id="rId61"/>
      <p:boldItalic r:id="rId62"/>
    </p:embeddedFont>
    <p:embeddedFont>
      <p:font typeface="Karla"/>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KarlaMedium-bold.fntdata"/><Relationship Id="rId43" Type="http://schemas.openxmlformats.org/officeDocument/2006/relationships/font" Target="fonts/KarlaMedium-regular.fntdata"/><Relationship Id="rId46" Type="http://schemas.openxmlformats.org/officeDocument/2006/relationships/font" Target="fonts/KarlaMedium-boldItalic.fntdata"/><Relationship Id="rId45" Type="http://schemas.openxmlformats.org/officeDocument/2006/relationships/font" Target="fonts/Karla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WorkSans-bold.fntdata"/><Relationship Id="rId47" Type="http://schemas.openxmlformats.org/officeDocument/2006/relationships/font" Target="fonts/WorkSans-regular.fntdata"/><Relationship Id="rId49"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MiriamLibre-bold.fntdata"/><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KarlaLight-regular.fntdata"/><Relationship Id="rId34" Type="http://schemas.openxmlformats.org/officeDocument/2006/relationships/font" Target="fonts/Roboto-boldItalic.fntdata"/><Relationship Id="rId37" Type="http://schemas.openxmlformats.org/officeDocument/2006/relationships/font" Target="fonts/KarlaLight-italic.fntdata"/><Relationship Id="rId36" Type="http://schemas.openxmlformats.org/officeDocument/2006/relationships/font" Target="fonts/KarlaLight-bold.fntdata"/><Relationship Id="rId39" Type="http://schemas.openxmlformats.org/officeDocument/2006/relationships/font" Target="fonts/Montserrat-regular.fntdata"/><Relationship Id="rId38" Type="http://schemas.openxmlformats.org/officeDocument/2006/relationships/font" Target="fonts/KarlaLight-boldItalic.fntdata"/><Relationship Id="rId62" Type="http://schemas.openxmlformats.org/officeDocument/2006/relationships/font" Target="fonts/Barlow-boldItalic.fntdata"/><Relationship Id="rId61" Type="http://schemas.openxmlformats.org/officeDocument/2006/relationships/font" Target="fonts/Barlow-italic.fntdata"/><Relationship Id="rId20" Type="http://schemas.openxmlformats.org/officeDocument/2006/relationships/slide" Target="slides/slide15.xml"/><Relationship Id="rId64" Type="http://schemas.openxmlformats.org/officeDocument/2006/relationships/font" Target="fonts/Karla-bold.fntdata"/><Relationship Id="rId63" Type="http://schemas.openxmlformats.org/officeDocument/2006/relationships/font" Target="fonts/Karla-regular.fntdata"/><Relationship Id="rId22" Type="http://schemas.openxmlformats.org/officeDocument/2006/relationships/slide" Target="slides/slide17.xml"/><Relationship Id="rId66" Type="http://schemas.openxmlformats.org/officeDocument/2006/relationships/font" Target="fonts/Karla-boldItalic.fntdata"/><Relationship Id="rId21" Type="http://schemas.openxmlformats.org/officeDocument/2006/relationships/slide" Target="slides/slide16.xml"/><Relationship Id="rId65" Type="http://schemas.openxmlformats.org/officeDocument/2006/relationships/font" Target="fonts/Karla-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MiriamLibre-regular.fntdata"/><Relationship Id="rId51" Type="http://schemas.openxmlformats.org/officeDocument/2006/relationships/font" Target="fonts/RobotoLight-regular.fntdata"/><Relationship Id="rId50" Type="http://schemas.openxmlformats.org/officeDocument/2006/relationships/font" Target="fonts/WorkSans-boldItalic.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6.xml"/><Relationship Id="rId55" Type="http://schemas.openxmlformats.org/officeDocument/2006/relationships/font" Target="fonts/BarlowLight-regular.fntdata"/><Relationship Id="rId10" Type="http://schemas.openxmlformats.org/officeDocument/2006/relationships/slide" Target="slides/slide5.xml"/><Relationship Id="rId54" Type="http://schemas.openxmlformats.org/officeDocument/2006/relationships/font" Target="fonts/RobotoLight-boldItalic.fntdata"/><Relationship Id="rId13" Type="http://schemas.openxmlformats.org/officeDocument/2006/relationships/slide" Target="slides/slide8.xml"/><Relationship Id="rId57" Type="http://schemas.openxmlformats.org/officeDocument/2006/relationships/font" Target="fonts/BarlowLight-italic.fntdata"/><Relationship Id="rId12" Type="http://schemas.openxmlformats.org/officeDocument/2006/relationships/slide" Target="slides/slide7.xml"/><Relationship Id="rId56" Type="http://schemas.openxmlformats.org/officeDocument/2006/relationships/font" Target="fonts/BarlowLight-bold.fntdata"/><Relationship Id="rId15" Type="http://schemas.openxmlformats.org/officeDocument/2006/relationships/slide" Target="slides/slide10.xml"/><Relationship Id="rId59" Type="http://schemas.openxmlformats.org/officeDocument/2006/relationships/font" Target="fonts/Barlow-regular.fntdata"/><Relationship Id="rId14" Type="http://schemas.openxmlformats.org/officeDocument/2006/relationships/slide" Target="slides/slide9.xml"/><Relationship Id="rId58" Type="http://schemas.openxmlformats.org/officeDocument/2006/relationships/font" Target="fonts/Barlow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Hi everyone, Welcome to our project for mental health in the tech industry.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8e7a5a2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8e7a5a2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today I’ll be presenting one of  our group's analysis on whether males seek mental health treatment less often than females in tech companies.Mental health issues are critical in the fast-paced tech industry, and understanding gender differences in seeking treatment can help improve support systems.Let’s begin by comparing mental health treatment seeking behavior between the U.S. and other countries.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94dc2108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094dc2108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bar graph compares the number of males and females who sought mental health treatment, split between tech employees in the United States and other countries.In the United States, we see 274 males compared to 140 females seeking mental health treatment.In other countries, 183 males sought treatment, while only 43 females did.</a:t>
            </a:r>
            <a:endParaRPr/>
          </a:p>
          <a:p>
            <a:pPr indent="0" lvl="0" marL="0" rtl="0" algn="l">
              <a:spcBef>
                <a:spcPts val="0"/>
              </a:spcBef>
              <a:spcAft>
                <a:spcPts val="0"/>
              </a:spcAft>
              <a:buNone/>
            </a:pPr>
            <a:r>
              <a:rPr lang="en"/>
              <a:t>This reveals a consistent pattern across regions where males are more likely to seek treatment than females.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94dc2108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94dc2108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pie chart gives a broad, overall picture of the proportion of males and females who sought mental health treatment in the tech industry globally.</a:t>
            </a:r>
            <a:endParaRPr/>
          </a:p>
          <a:p>
            <a:pPr indent="0" lvl="0" marL="0" rtl="0" algn="l">
              <a:spcBef>
                <a:spcPts val="0"/>
              </a:spcBef>
              <a:spcAft>
                <a:spcPts val="0"/>
              </a:spcAft>
              <a:buNone/>
            </a:pPr>
            <a:r>
              <a:rPr lang="en"/>
              <a:t>We can see that 71% of treatment seekers are male, while 29% are female.This aligns with what we saw in the regional breakdown: males are more likely to seek mental health treatment than females.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Do males seek mental health treatments less often than females? Answer is ‘No’ </a:t>
            </a:r>
            <a:endParaRPr b="1"/>
          </a:p>
          <a:p>
            <a:pPr indent="0" lvl="0" marL="0" rtl="0" algn="l">
              <a:spcBef>
                <a:spcPts val="0"/>
              </a:spcBef>
              <a:spcAft>
                <a:spcPts val="0"/>
              </a:spcAft>
              <a:buNone/>
            </a:pPr>
            <a:r>
              <a:rPr b="1" lang="en"/>
              <a:t>Across all our data, the graphs confirm that males in tech are significantly more likely to seek mental health treatment than females.</a:t>
            </a:r>
            <a:endParaRPr b="1"/>
          </a:p>
          <a:p>
            <a:pPr indent="0" lvl="0" marL="0" rtl="0" algn="l">
              <a:spcBef>
                <a:spcPts val="0"/>
              </a:spcBef>
              <a:spcAft>
                <a:spcPts val="0"/>
              </a:spcAft>
              <a:buNone/>
            </a:pPr>
            <a:r>
              <a:rPr lang="en"/>
              <a:t>This trend highlights the need for tech companies to adopt more gender-sensitive mental health strategies.</a:t>
            </a:r>
            <a:endParaRPr/>
          </a:p>
          <a:p>
            <a:pPr indent="0" lvl="0" marL="0" rtl="0" algn="l">
              <a:spcBef>
                <a:spcPts val="0"/>
              </a:spcBef>
              <a:spcAft>
                <a:spcPts val="0"/>
              </a:spcAft>
              <a:buNone/>
            </a:pPr>
            <a:r>
              <a:rPr lang="en"/>
              <a:t>Specifically, encouraging females to seek mental health care should be a priority to ensure equitable access to support.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08e7a5a2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08e7a5a2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our main questions was: </a:t>
            </a:r>
            <a:r>
              <a:rPr lang="en"/>
              <a:t>Is mental health more prevalent in different regions?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US have a bigger issue with mental health compared to other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in mind we looked </a:t>
            </a:r>
            <a:r>
              <a:rPr lang="en"/>
              <a:t>through</a:t>
            </a:r>
            <a:r>
              <a:rPr lang="en"/>
              <a:t> </a:t>
            </a:r>
            <a:r>
              <a:rPr lang="en"/>
              <a:t>various</a:t>
            </a:r>
            <a:r>
              <a:rPr lang="en"/>
              <a:t> sections in our data and focused on </a:t>
            </a:r>
            <a:r>
              <a:rPr lang="en"/>
              <a:t>individuals who sought out treatment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well as individuals who have been diagnosed with a mental health condition by a medical profession, and whether or not they have support in their workplace.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8e7a5a20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08e7a5a20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first looked for individuals seeking treatment in general for mental health.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wanted to know if people would get a general checkup to make sure that their mental health was okay.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 if they didn’t check at all.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08e7a5a20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08e7a5a20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data indicates that individuals in the USA are significantly more likely to seek mental health treatment, with 65.48% of responses indicating they have sought help compared to only 48.74% of individuals outside the USA. Specifically, in the USA, 550 individuals reported seeking treatment (Yes), while 289 did not (No). In contrast, 290 individuals outside the USA sought treatment, while 304 reported not seeking help.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Visible difference suggests that mental health is prioritized more highly in the USA compared to other countries, highlighting cultural differences in the perception and importance of mental health care.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higher percentage of treatment-seeking behavior in the USA may be influenced by factors such as greater public awareness, access to mental health resources, and reduced stigma surrounding mental health issues.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08e7a5a20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08e7a5a20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From that we wanted to know of those individuals who sought treatment and were diagnosed by a medical professional.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And we wanted to find out whether these individuals </a:t>
            </a:r>
            <a:r>
              <a:rPr lang="en">
                <a:solidFill>
                  <a:schemeClr val="dk1"/>
                </a:solidFill>
              </a:rPr>
              <a:t>received</a:t>
            </a:r>
            <a:r>
              <a:rPr lang="en">
                <a:solidFill>
                  <a:schemeClr val="dk1"/>
                </a:solidFill>
              </a:rPr>
              <a:t> help within their workplace.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8e7a5a20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08e7a5a20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our findings of workplace mental health support, we found notable differences between responses in the USA and those from other countries.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USA, 33% reported that their workplace offers mental health support, while only 18% of respondents from outside the USA indicated the same.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it's important to note that 40% of respondents in the USA answered "No" to the question of whether their workplace provides mental health support, and 27% responded "I don't know." In contrast, among respondents from other regions, 63% answered "No," and 19% said "I don't know."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findings suggest that while a significant portion of individuals in both regions are uncertain about or do not receive mental health support, the USA appears to place a greater emphasis on mental health initiatives in the workplace. This further reinforces a higher prioritization of mental health in the USA compared to other countries.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the data also highlights a concerning trend: despite having more workplace treatment options for mental health, the USA faces a larger issue with mental health challenges among its workforce.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094dc21081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094dc21081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None/>
            </a:pPr>
            <a:r>
              <a:rPr lang="en" sz="850">
                <a:solidFill>
                  <a:schemeClr val="dk1"/>
                </a:solidFill>
              </a:rPr>
              <a:t>The question is are people willing to discuss the mental health issue now?</a:t>
            </a:r>
            <a:endParaRPr sz="850">
              <a:solidFill>
                <a:schemeClr val="dk1"/>
              </a:solidFill>
            </a:endParaRPr>
          </a:p>
          <a:p>
            <a:pPr indent="0" lvl="0" marL="0" rtl="0" algn="l">
              <a:lnSpc>
                <a:spcPct val="115000"/>
              </a:lnSpc>
              <a:spcBef>
                <a:spcPts val="800"/>
              </a:spcBef>
              <a:spcAft>
                <a:spcPts val="0"/>
              </a:spcAft>
              <a:buClr>
                <a:schemeClr val="dk1"/>
              </a:buClr>
              <a:buSzPts val="1100"/>
              <a:buFont typeface="Arial"/>
              <a:buNone/>
            </a:pPr>
            <a:r>
              <a:t/>
            </a:r>
            <a:endParaRPr sz="85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094dc2108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094dc2108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n" sz="1200">
                <a:solidFill>
                  <a:schemeClr val="dk1"/>
                </a:solidFill>
              </a:rPr>
              <a:t>There is a survey done in 2016 and the question is  about  people’s willingness to discuss physical health issue compared to  mental health issue, </a:t>
            </a:r>
            <a:endParaRPr sz="1200">
              <a:solidFill>
                <a:schemeClr val="dk1"/>
              </a:solidFill>
            </a:endParaRPr>
          </a:p>
          <a:p>
            <a:pPr indent="0" lvl="0" marL="0" rtl="0" algn="l">
              <a:lnSpc>
                <a:spcPct val="125454"/>
              </a:lnSpc>
              <a:spcBef>
                <a:spcPts val="800"/>
              </a:spcBef>
              <a:spcAft>
                <a:spcPts val="0"/>
              </a:spcAft>
              <a:buClr>
                <a:schemeClr val="dk1"/>
              </a:buClr>
              <a:buSzPts val="1100"/>
              <a:buFont typeface="Arial"/>
              <a:buNone/>
            </a:pPr>
            <a:r>
              <a:rPr lang="en" sz="1200">
                <a:solidFill>
                  <a:schemeClr val="dk1"/>
                </a:solidFill>
              </a:rPr>
              <a:t>from the bar chart we could see</a:t>
            </a:r>
            <a:endParaRPr sz="1200">
              <a:solidFill>
                <a:schemeClr val="dk1"/>
              </a:solidFill>
            </a:endParaRPr>
          </a:p>
          <a:p>
            <a:pPr indent="-298450" lvl="2" marL="1371600" rtl="0" algn="l">
              <a:lnSpc>
                <a:spcPct val="115000"/>
              </a:lnSpc>
              <a:spcBef>
                <a:spcPts val="800"/>
              </a:spcBef>
              <a:spcAft>
                <a:spcPts val="0"/>
              </a:spcAft>
              <a:buClr>
                <a:schemeClr val="dk1"/>
              </a:buClr>
              <a:buSzPts val="1100"/>
              <a:buChar char="■"/>
            </a:pPr>
            <a:r>
              <a:rPr i="1" lang="en">
                <a:solidFill>
                  <a:schemeClr val="dk1"/>
                </a:solidFill>
              </a:rPr>
              <a:t>44% of people are somewhat willing to discuss physical health issues ("Maybe Yes").</a:t>
            </a:r>
            <a:endParaRPr i="1">
              <a:solidFill>
                <a:schemeClr val="dk1"/>
              </a:solidFill>
            </a:endParaRPr>
          </a:p>
          <a:p>
            <a:pPr indent="-298450" lvl="2" marL="1371600" rtl="0" algn="l">
              <a:lnSpc>
                <a:spcPct val="115000"/>
              </a:lnSpc>
              <a:spcBef>
                <a:spcPts val="0"/>
              </a:spcBef>
              <a:spcAft>
                <a:spcPts val="0"/>
              </a:spcAft>
              <a:buClr>
                <a:schemeClr val="dk1"/>
              </a:buClr>
              <a:buSzPts val="1100"/>
              <a:buChar char="■"/>
            </a:pPr>
            <a:r>
              <a:rPr i="1" lang="en">
                <a:solidFill>
                  <a:schemeClr val="dk1"/>
                </a:solidFill>
              </a:rPr>
              <a:t>25% are willing to discuss physical health openly ("Yes").</a:t>
            </a:r>
            <a:endParaRPr i="1">
              <a:solidFill>
                <a:schemeClr val="dk1"/>
              </a:solidFill>
            </a:endParaRPr>
          </a:p>
          <a:p>
            <a:pPr indent="0" lvl="0" marL="914400" rtl="0" algn="l">
              <a:lnSpc>
                <a:spcPct val="125454"/>
              </a:lnSpc>
              <a:spcBef>
                <a:spcPts val="0"/>
              </a:spcBef>
              <a:spcAft>
                <a:spcPts val="0"/>
              </a:spcAft>
              <a:buClr>
                <a:schemeClr val="dk1"/>
              </a:buClr>
              <a:buSzPts val="1100"/>
              <a:buFont typeface="Arial"/>
              <a:buNone/>
            </a:pPr>
            <a:r>
              <a:rPr i="1" lang="en" sz="1200">
                <a:solidFill>
                  <a:schemeClr val="dk1"/>
                </a:solidFill>
              </a:rPr>
              <a:t>However</a:t>
            </a:r>
            <a:endParaRPr i="1" sz="1200">
              <a:solidFill>
                <a:schemeClr val="dk1"/>
              </a:solidFill>
            </a:endParaRPr>
          </a:p>
          <a:p>
            <a:pPr indent="-298450" lvl="2" marL="1371600" rtl="0" algn="l">
              <a:lnSpc>
                <a:spcPct val="115000"/>
              </a:lnSpc>
              <a:spcBef>
                <a:spcPts val="800"/>
              </a:spcBef>
              <a:spcAft>
                <a:spcPts val="0"/>
              </a:spcAft>
              <a:buClr>
                <a:schemeClr val="dk1"/>
              </a:buClr>
              <a:buSzPts val="1100"/>
              <a:buChar char="■"/>
            </a:pPr>
            <a:r>
              <a:rPr lang="en">
                <a:solidFill>
                  <a:schemeClr val="dk1"/>
                </a:solidFill>
              </a:rPr>
              <a:t>62%  of people are unwilling to discuss mental health issues ("No").</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Only 8% are willing to discuss mental health openly ("Yes").</a:t>
            </a:r>
            <a:endParaRPr>
              <a:solidFill>
                <a:schemeClr val="dk1"/>
              </a:solidFill>
            </a:endParaRPr>
          </a:p>
          <a:p>
            <a:pPr indent="0" lvl="0" marL="0" rtl="0" algn="l">
              <a:lnSpc>
                <a:spcPct val="125454"/>
              </a:lnSpc>
              <a:spcBef>
                <a:spcPts val="0"/>
              </a:spcBef>
              <a:spcAft>
                <a:spcPts val="800"/>
              </a:spcAft>
              <a:buNone/>
            </a:pPr>
            <a:r>
              <a:rPr lang="en" sz="1200">
                <a:solidFill>
                  <a:schemeClr val="dk1"/>
                </a:solidFill>
              </a:rPr>
              <a:t>So we could see although organizations are focusing on raising awareness through initiatives like Are You Okay Day, people are still far more comfortable discussing physical health than mental health.</a:t>
            </a:r>
            <a:endParaRPr sz="9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94dc2108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094dc2108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 little bit of background of our project, Since 2009, every second Thursday of September is  R U OK Day, a day to increase awareness and encourage conversations around mental health. And we wanted to see if mental health was being addressed in a 2016 survey of individuals who work in the tech industry.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94dc21081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094dc21081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survey question about the impact of being identified with a mental health issue on one's career is designed to uncover the reasons why people may be reluctant to discuss mental health.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51% of respondents firmly believe mental health issues could impact careers and 32% believe the health issue may impact careers.</a:t>
            </a:r>
            <a:endParaRPr>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a:solidFill>
                  <a:schemeClr val="dk1"/>
                </a:solidFill>
              </a:rPr>
              <a:t>However, Only 10 % (9% + 1.5%) report actual negative career impacts.</a:t>
            </a:r>
            <a:endParaRPr b="1">
              <a:solidFill>
                <a:schemeClr val="dk1"/>
              </a:solidFill>
            </a:endParaRPr>
          </a:p>
          <a:p>
            <a:pPr indent="0" lvl="0" marL="0" rtl="0" algn="l">
              <a:lnSpc>
                <a:spcPct val="125454"/>
              </a:lnSpc>
              <a:spcBef>
                <a:spcPts val="800"/>
              </a:spcBef>
              <a:spcAft>
                <a:spcPts val="0"/>
              </a:spcAft>
              <a:buClr>
                <a:schemeClr val="dk1"/>
              </a:buClr>
              <a:buSzPts val="1100"/>
              <a:buFont typeface="Arial"/>
              <a:buNone/>
            </a:pPr>
            <a:r>
              <a:rPr lang="en">
                <a:solidFill>
                  <a:schemeClr val="dk1"/>
                </a:solidFill>
              </a:rPr>
              <a:t>A significant majority of people perceive mental health issues as a potential threat to career progression, which may lead to hesitation in disclosing mental health concerns.</a:t>
            </a:r>
            <a:endParaRPr>
              <a:solidFill>
                <a:schemeClr val="dk1"/>
              </a:solidFill>
            </a:endParaRPr>
          </a:p>
          <a:p>
            <a:pPr indent="0" lvl="0" marL="0" rtl="0" algn="l">
              <a:lnSpc>
                <a:spcPct val="115000"/>
              </a:lnSpc>
              <a:spcBef>
                <a:spcPts val="800"/>
              </a:spcBef>
              <a:spcAft>
                <a:spcPts val="800"/>
              </a:spcAft>
              <a:buNone/>
            </a:pPr>
            <a:r>
              <a:rPr lang="en">
                <a:solidFill>
                  <a:schemeClr val="dk1"/>
                </a:solidFill>
              </a:rPr>
              <a:t>However, there is a clear discrepancy between perception and reality. While many people have concern about career progression, the actual number of those affected is much lower.</a:t>
            </a:r>
            <a:endParaRPr sz="85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094dc21081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094dc21081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Clr>
                <a:schemeClr val="dk1"/>
              </a:buClr>
              <a:buSzPts val="1100"/>
              <a:buFont typeface="Arial"/>
              <a:buNone/>
            </a:pPr>
            <a:r>
              <a:rPr lang="en"/>
              <a:t>Understanding the stigma surrounding mental health is crucial, as it remains a significant barrier to open discussions and support. Many individuals still hold the belief that mental health challenges can negatively impact their careers, which reflects the ongoing stigma that persists in professional environments. </a:t>
            </a:r>
            <a:endParaRPr/>
          </a:p>
          <a:p>
            <a:pPr indent="0" lvl="0" marL="0" rtl="0" algn="l">
              <a:lnSpc>
                <a:spcPct val="125454"/>
              </a:lnSpc>
              <a:spcBef>
                <a:spcPts val="800"/>
              </a:spcBef>
              <a:spcAft>
                <a:spcPts val="0"/>
              </a:spcAft>
              <a:buClr>
                <a:schemeClr val="dk1"/>
              </a:buClr>
              <a:buSzPts val="1100"/>
              <a:buFont typeface="Arial"/>
              <a:buNone/>
            </a:pPr>
            <a:r>
              <a:rPr lang="en"/>
              <a:t>As Keegan mentioned before, there is increasing support from the employers now. </a:t>
            </a:r>
            <a:endParaRPr/>
          </a:p>
          <a:p>
            <a:pPr indent="0" lvl="0" marL="0" rtl="0" algn="l">
              <a:lnSpc>
                <a:spcPct val="125454"/>
              </a:lnSpc>
              <a:spcBef>
                <a:spcPts val="800"/>
              </a:spcBef>
              <a:spcAft>
                <a:spcPts val="0"/>
              </a:spcAft>
              <a:buClr>
                <a:schemeClr val="dk1"/>
              </a:buClr>
              <a:buSzPts val="1100"/>
              <a:buFont typeface="Arial"/>
              <a:buNone/>
            </a:pPr>
            <a:r>
              <a:rPr lang="en"/>
              <a:t>By fostering supportive environments in the workplace, organizations can help employees feel more comfortable seeking help, ultimately promoting a healthier, more inclusive, and productive work culture.  </a:t>
            </a:r>
            <a:endParaRPr/>
          </a:p>
          <a:p>
            <a:pPr indent="0" lvl="0" marL="0" rtl="0" algn="l">
              <a:spcBef>
                <a:spcPts val="8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94dc21081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94dc21081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analysis of mental health in the workplace, particularly within the tech industry, reveal a complex landscape characterized by significant disparities, prevalent stigma, and the urgent need for comprehensive support systems.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Firstly, there is a notable reluctance to discuss mental health issues, This highlights a persistent stigma that organizations must address to foster a culture of openness and support.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Secondly, gender disparities in seeking mental health treatment are evident, as males are more likely to pursue help than females. This suggests the need for gender-sensitive strategies within organizations to encourage all employees to access mental health resources.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Additionally, despite the higher availability of workplace mental health support, the USA still faces significant mental health challenges, indicating that access alone is insufficient without addressing underlying issues and stigma.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high amounts of employees believe their productivity is affected. This shows thel need for tech companies to implement mental health initiatives, such as wellness programs and counseling services, to create supportive environments that enhance employee well-being and productivity.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summarize, addressing mental health in the workplace requires a multifaceted approach that includes raising awareness, reducing stigma, and providing accessible resources. By prioritizing mental health, organizations can foster a healthier, more inclusive workplace culture that ultimately benefits both employees and the overall productivity of the organization.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a0325fe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0a0325fe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f9bca7f6e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f9bca7f6e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project aims to uncover potential influences on mental health and treatment-seeking behavior in the tech industry.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f9bca7f6e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f9bca7f6e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Now in order to guide our analysis we asked the following questions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30200" lvl="0" marL="914400" rtl="0" algn="l">
              <a:lnSpc>
                <a:spcPct val="115000"/>
              </a:lnSpc>
              <a:spcBef>
                <a:spcPts val="0"/>
              </a:spcBef>
              <a:spcAft>
                <a:spcPts val="0"/>
              </a:spcAft>
              <a:buClr>
                <a:schemeClr val="dk1"/>
              </a:buClr>
              <a:buSzPts val="1600"/>
              <a:buFont typeface="Karla Medium"/>
              <a:buAutoNum type="arabicPeriod"/>
            </a:pPr>
            <a:r>
              <a:rPr lang="en" sz="1600">
                <a:solidFill>
                  <a:schemeClr val="dk1"/>
                </a:solidFill>
                <a:latin typeface="Karla Medium"/>
                <a:ea typeface="Karla Medium"/>
                <a:cs typeface="Karla Medium"/>
                <a:sym typeface="Karla Medium"/>
              </a:rPr>
              <a:t>Does mental health interfere with work?</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eriod"/>
            </a:pPr>
            <a:r>
              <a:rPr lang="en">
                <a:solidFill>
                  <a:schemeClr val="dk1"/>
                </a:solidFill>
              </a:rPr>
              <a:t>Do males seek mental health treatments less often than females in tech companies?</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eriod"/>
            </a:pPr>
            <a:r>
              <a:rPr lang="en">
                <a:solidFill>
                  <a:schemeClr val="dk1"/>
                </a:solidFill>
              </a:rPr>
              <a:t>Is mental health more prevalent in different regions? Does US have a bigger issue with mental health compared to other countries?</a:t>
            </a:r>
            <a:endParaRPr>
              <a:solidFill>
                <a:schemeClr val="dk1"/>
              </a:solidFill>
            </a:endParaRPr>
          </a:p>
          <a:p>
            <a:pPr indent="-330200" lvl="0" marL="914400" rtl="0" algn="l">
              <a:lnSpc>
                <a:spcPct val="115000"/>
              </a:lnSpc>
              <a:spcBef>
                <a:spcPts val="0"/>
              </a:spcBef>
              <a:spcAft>
                <a:spcPts val="0"/>
              </a:spcAft>
              <a:buClr>
                <a:schemeClr val="dk1"/>
              </a:buClr>
              <a:buSzPts val="1600"/>
              <a:buFont typeface="Karla Medium"/>
              <a:buAutoNum type="arabicPeriod"/>
            </a:pPr>
            <a:r>
              <a:rPr lang="en" sz="1600">
                <a:solidFill>
                  <a:schemeClr val="dk1"/>
                </a:solidFill>
                <a:highlight>
                  <a:schemeClr val="lt1"/>
                </a:highlight>
                <a:latin typeface="Karla Medium"/>
                <a:ea typeface="Karla Medium"/>
                <a:cs typeface="Karla Medium"/>
                <a:sym typeface="Karla Medium"/>
              </a:rPr>
              <a:t>How do employees perceive their workplace culture regarding mental health?</a:t>
            </a:r>
            <a:endParaRPr sz="1600">
              <a:solidFill>
                <a:schemeClr val="dk1"/>
              </a:solidFill>
              <a:latin typeface="Karla Medium"/>
              <a:ea typeface="Karla Medium"/>
              <a:cs typeface="Karla Medium"/>
              <a:sym typeface="Karla Medium"/>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94dc21081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94dc21081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Thanks, Keegan. Good evening, everyone. My question for our topic is: Does mental health interfere with work? I analysed three questions from the survey:</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General Survey Question: Do you think you have a mental disorder?</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If yes, then: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Productivity Impact: Do you think your productivity is ever affected by mental health issues?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If yes, then: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Extent of Impact: What percentage of your work time (time performing primary or secondary job functions) is affected by a mental health issue?</a:t>
            </a:r>
            <a:endParaRPr sz="1200">
              <a:solidFill>
                <a:schemeClr val="dk1"/>
              </a:solidFill>
              <a:latin typeface="Roboto"/>
              <a:ea typeface="Roboto"/>
              <a:cs typeface="Roboto"/>
              <a:sym typeface="Roboto"/>
            </a:endParaRPr>
          </a:p>
          <a:p>
            <a:pPr indent="0" lvl="0" marL="0" rtl="0" algn="l">
              <a:spcBef>
                <a:spcPts val="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94dc21081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94dc21081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This pie chart answers the first question: Do you think you have a mental health disorder?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From the pie chart, we can see that about 40.1% responded "yes," 22.8% responded "maybe," and only 37.1% said "no." This suggests that mental health issues are more common than perceived.</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 22.8% who responded "maybe" reflects a level of uncertainty or lack of awareness regarding mental health disorders. This points to the need for more education and resources about mental health in the workplace.</a:t>
            </a:r>
            <a:endParaRPr>
              <a:solidFill>
                <a:schemeClr val="dk1"/>
              </a:solidFill>
            </a:endParaRPr>
          </a:p>
          <a:p>
            <a:pPr indent="-228600" lvl="0" marL="457200" rtl="0" algn="l">
              <a:lnSpc>
                <a:spcPct val="115000"/>
              </a:lnSpc>
              <a:spcBef>
                <a:spcPts val="0"/>
              </a:spcBef>
              <a:spcAft>
                <a:spcPts val="0"/>
              </a:spcAft>
              <a:buClr>
                <a:schemeClr val="dk1"/>
              </a:buClr>
              <a:buSzPts val="1100"/>
              <a:buNone/>
            </a:pPr>
            <a:r>
              <a:t/>
            </a:r>
            <a:endParaRPr>
              <a:solidFill>
                <a:schemeClr val="dk1"/>
              </a:solidFill>
            </a:endParaRPr>
          </a:p>
          <a:p>
            <a:pPr indent="-228600" lvl="0" marL="457200" rtl="0" algn="l">
              <a:lnSpc>
                <a:spcPct val="115000"/>
              </a:lnSpc>
              <a:spcBef>
                <a:spcPts val="0"/>
              </a:spcBef>
              <a:spcAft>
                <a:spcPts val="0"/>
              </a:spcAft>
              <a:buClr>
                <a:schemeClr val="dk1"/>
              </a:buClr>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94dc21081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94dc21081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Next, this pie chart addresses the second question: If you have or may have a mental health disorder, do you think your productivity is ever affected?</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 results show that a significant majority of individuals with a mental disorder—almost 90%—believe their productivity is affected. Meanwhile, 7.3% are uncertain, and only 4.0% reported that it does not impact their productivity. This highlights that very few individuals feel unaffected by their mental health challenges.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rgbClr val="2F2F2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94dc21081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94dc21081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Finally, regarding the last question about the extent to which mental health disorders interfere with work, the responses were as follows:</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39.1% indicated minimal influence (1-25%)</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31.8% reported moderate influence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18.2% mentioned moderate to severe influence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Approximately 10% believed that mental health disorders could substantially impact their work (76-100%).</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Roboto"/>
                <a:ea typeface="Roboto"/>
                <a:cs typeface="Roboto"/>
                <a:sym typeface="Roboto"/>
              </a:rPr>
              <a:t>This indicates that almost one-third of the workforce is significantly affected in terms of productivity.</a:t>
            </a:r>
            <a:endParaRPr>
              <a:solidFill>
                <a:schemeClr val="dk1"/>
              </a:solidFill>
            </a:endParaRPr>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rgbClr val="2F2F2F"/>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94dc21081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94dc21081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None/>
            </a:pPr>
            <a:r>
              <a:rPr lang="en" sz="1200">
                <a:solidFill>
                  <a:schemeClr val="dk1"/>
                </a:solidFill>
                <a:latin typeface="Roboto"/>
                <a:ea typeface="Roboto"/>
                <a:cs typeface="Roboto"/>
                <a:sym typeface="Roboto"/>
              </a:rPr>
              <a:t>To answer the main question: Does mental health interfere with work? The answer is yes; about 90% of people with mental health disorders suggested that their work is affected to varying degrees, with about one-third reporting moderate to severe impacts.</a:t>
            </a:r>
            <a:endParaRPr sz="12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1100"/>
              <a:buNone/>
            </a:pPr>
            <a:r>
              <a:rPr lang="en" sz="1200">
                <a:solidFill>
                  <a:schemeClr val="dk1"/>
                </a:solidFill>
                <a:latin typeface="Roboto"/>
                <a:ea typeface="Roboto"/>
                <a:cs typeface="Roboto"/>
                <a:sym typeface="Roboto"/>
              </a:rPr>
              <a:t>It is crucial to note that mental disorders are commonly occurring in tech surveys. It may be beneficial for tech companies to implement mental health initiatives such as wellness programs, mental health days, and access to counseling services.</a:t>
            </a:r>
            <a:endParaRPr>
              <a:solidFill>
                <a:schemeClr val="dk1"/>
              </a:solidFill>
            </a:endParaRPr>
          </a:p>
          <a:p>
            <a:pPr indent="-228600" lvl="0" marL="457200" rtl="0" algn="l">
              <a:lnSpc>
                <a:spcPct val="115000"/>
              </a:lnSpc>
              <a:spcBef>
                <a:spcPts val="0"/>
              </a:spcBef>
              <a:spcAft>
                <a:spcPts val="0"/>
              </a:spcAft>
              <a:buClr>
                <a:schemeClr val="dk1"/>
              </a:buClr>
              <a:buSzPts val="1100"/>
              <a:buNone/>
            </a:pPr>
            <a:r>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p:txBody>
      </p:sp>
      <p:sp>
        <p:nvSpPr>
          <p:cNvPr id="11" name="Google Shape;11;p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ird">
  <p:cSld name="BLANK_1">
    <p:spTree>
      <p:nvGrpSpPr>
        <p:cNvPr id="228"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232"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236" name="Shape 236"/>
        <p:cNvGrpSpPr/>
        <p:nvPr/>
      </p:nvGrpSpPr>
      <p:grpSpPr>
        <a:xfrm>
          <a:off x="0" y="0"/>
          <a:ext cx="0" cy="0"/>
          <a:chOff x="0" y="0"/>
          <a:chExt cx="0" cy="0"/>
        </a:xfrm>
      </p:grpSpPr>
      <p:sp>
        <p:nvSpPr>
          <p:cNvPr id="237" name="Google Shape;237;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8" name="Google Shape;238;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60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9" name="Google Shape;23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7" name="Shape 47"/>
        <p:cNvGrpSpPr/>
        <p:nvPr/>
      </p:nvGrpSpPr>
      <p:grpSpPr>
        <a:xfrm>
          <a:off x="0" y="0"/>
          <a:ext cx="0" cy="0"/>
          <a:chOff x="0" y="0"/>
          <a:chExt cx="0" cy="0"/>
        </a:xfrm>
      </p:grpSpPr>
      <p:sp>
        <p:nvSpPr>
          <p:cNvPr id="48" name="Google Shape;48;p3"/>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txBox="1"/>
          <p:nvPr>
            <p:ph type="ctrTitle"/>
          </p:nvPr>
        </p:nvSpPr>
        <p:spPr>
          <a:xfrm>
            <a:off x="2626350" y="1888150"/>
            <a:ext cx="3891300" cy="1159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4000"/>
              <a:buNone/>
              <a:defRPr sz="4000">
                <a:solidFill>
                  <a:srgbClr val="FFFFFF"/>
                </a:solidFill>
              </a:defRPr>
            </a:lvl1pPr>
            <a:lvl2pPr lvl="1" algn="ctr">
              <a:spcBef>
                <a:spcPts val="0"/>
              </a:spcBef>
              <a:spcAft>
                <a:spcPts val="0"/>
              </a:spcAft>
              <a:buClr>
                <a:srgbClr val="FFFFFF"/>
              </a:buClr>
              <a:buSzPts val="4000"/>
              <a:buNone/>
              <a:defRPr sz="4000">
                <a:solidFill>
                  <a:srgbClr val="FFFFFF"/>
                </a:solidFill>
              </a:defRPr>
            </a:lvl2pPr>
            <a:lvl3pPr lvl="2" algn="ctr">
              <a:spcBef>
                <a:spcPts val="0"/>
              </a:spcBef>
              <a:spcAft>
                <a:spcPts val="0"/>
              </a:spcAft>
              <a:buClr>
                <a:srgbClr val="FFFFFF"/>
              </a:buClr>
              <a:buSzPts val="4000"/>
              <a:buNone/>
              <a:defRPr sz="4000">
                <a:solidFill>
                  <a:srgbClr val="FFFFFF"/>
                </a:solidFill>
              </a:defRPr>
            </a:lvl3pPr>
            <a:lvl4pPr lvl="3" algn="ctr">
              <a:spcBef>
                <a:spcPts val="0"/>
              </a:spcBef>
              <a:spcAft>
                <a:spcPts val="0"/>
              </a:spcAft>
              <a:buClr>
                <a:srgbClr val="FFFFFF"/>
              </a:buClr>
              <a:buSzPts val="4000"/>
              <a:buNone/>
              <a:defRPr sz="4000">
                <a:solidFill>
                  <a:srgbClr val="FFFFFF"/>
                </a:solidFill>
              </a:defRPr>
            </a:lvl4pPr>
            <a:lvl5pPr lvl="4" algn="ctr">
              <a:spcBef>
                <a:spcPts val="0"/>
              </a:spcBef>
              <a:spcAft>
                <a:spcPts val="0"/>
              </a:spcAft>
              <a:buClr>
                <a:srgbClr val="FFFFFF"/>
              </a:buClr>
              <a:buSzPts val="4000"/>
              <a:buNone/>
              <a:defRPr sz="4000">
                <a:solidFill>
                  <a:srgbClr val="FFFFFF"/>
                </a:solidFill>
              </a:defRPr>
            </a:lvl5pPr>
            <a:lvl6pPr lvl="5" algn="ctr">
              <a:spcBef>
                <a:spcPts val="0"/>
              </a:spcBef>
              <a:spcAft>
                <a:spcPts val="0"/>
              </a:spcAft>
              <a:buClr>
                <a:srgbClr val="FFFFFF"/>
              </a:buClr>
              <a:buSzPts val="4000"/>
              <a:buNone/>
              <a:defRPr sz="4000">
                <a:solidFill>
                  <a:srgbClr val="FFFFFF"/>
                </a:solidFill>
              </a:defRPr>
            </a:lvl6pPr>
            <a:lvl7pPr lvl="6" algn="ctr">
              <a:spcBef>
                <a:spcPts val="0"/>
              </a:spcBef>
              <a:spcAft>
                <a:spcPts val="0"/>
              </a:spcAft>
              <a:buClr>
                <a:srgbClr val="FFFFFF"/>
              </a:buClr>
              <a:buSzPts val="4000"/>
              <a:buNone/>
              <a:defRPr sz="4000">
                <a:solidFill>
                  <a:srgbClr val="FFFFFF"/>
                </a:solidFill>
              </a:defRPr>
            </a:lvl7pPr>
            <a:lvl8pPr lvl="7" algn="ctr">
              <a:spcBef>
                <a:spcPts val="0"/>
              </a:spcBef>
              <a:spcAft>
                <a:spcPts val="0"/>
              </a:spcAft>
              <a:buClr>
                <a:srgbClr val="FFFFFF"/>
              </a:buClr>
              <a:buSzPts val="4000"/>
              <a:buNone/>
              <a:defRPr sz="4000">
                <a:solidFill>
                  <a:srgbClr val="FFFFFF"/>
                </a:solidFill>
              </a:defRPr>
            </a:lvl8pPr>
            <a:lvl9pPr lvl="8" algn="ctr">
              <a:spcBef>
                <a:spcPts val="0"/>
              </a:spcBef>
              <a:spcAft>
                <a:spcPts val="0"/>
              </a:spcAft>
              <a:buClr>
                <a:srgbClr val="FFFFFF"/>
              </a:buClr>
              <a:buSzPts val="4000"/>
              <a:buNone/>
              <a:defRPr sz="4000">
                <a:solidFill>
                  <a:srgbClr val="FFFFFF"/>
                </a:solidFill>
              </a:defRPr>
            </a:lvl9pPr>
          </a:lstStyle>
          <a:p/>
        </p:txBody>
      </p:sp>
      <p:sp>
        <p:nvSpPr>
          <p:cNvPr id="50" name="Google Shape;50;p3"/>
          <p:cNvSpPr txBox="1"/>
          <p:nvPr>
            <p:ph idx="1" type="subTitle"/>
          </p:nvPr>
        </p:nvSpPr>
        <p:spPr>
          <a:xfrm>
            <a:off x="2626350" y="3144854"/>
            <a:ext cx="38913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000000"/>
              </a:buClr>
              <a:buSzPts val="2400"/>
              <a:buNone/>
              <a:defRPr>
                <a:solidFill>
                  <a:srgbClr val="000000"/>
                </a:solidFill>
              </a:defRPr>
            </a:lvl1pPr>
            <a:lvl2pPr lvl="1" algn="ctr">
              <a:spcBef>
                <a:spcPts val="0"/>
              </a:spcBef>
              <a:spcAft>
                <a:spcPts val="0"/>
              </a:spcAft>
              <a:buClr>
                <a:srgbClr val="000000"/>
              </a:buClr>
              <a:buSzPts val="3000"/>
              <a:buNone/>
              <a:defRPr sz="3000">
                <a:solidFill>
                  <a:srgbClr val="000000"/>
                </a:solidFill>
              </a:defRPr>
            </a:lvl2pPr>
            <a:lvl3pPr lvl="2" algn="ctr">
              <a:spcBef>
                <a:spcPts val="0"/>
              </a:spcBef>
              <a:spcAft>
                <a:spcPts val="0"/>
              </a:spcAft>
              <a:buClr>
                <a:srgbClr val="000000"/>
              </a:buClr>
              <a:buSzPts val="3000"/>
              <a:buNone/>
              <a:defRPr sz="3000">
                <a:solidFill>
                  <a:srgbClr val="000000"/>
                </a:solidFill>
              </a:defRPr>
            </a:lvl3pPr>
            <a:lvl4pPr lvl="3" algn="ctr">
              <a:spcBef>
                <a:spcPts val="0"/>
              </a:spcBef>
              <a:spcAft>
                <a:spcPts val="0"/>
              </a:spcAft>
              <a:buClr>
                <a:srgbClr val="000000"/>
              </a:buClr>
              <a:buSzPts val="3000"/>
              <a:buNone/>
              <a:defRPr sz="3000">
                <a:solidFill>
                  <a:srgbClr val="000000"/>
                </a:solidFill>
              </a:defRPr>
            </a:lvl4pPr>
            <a:lvl5pPr lvl="4" algn="ctr">
              <a:spcBef>
                <a:spcPts val="0"/>
              </a:spcBef>
              <a:spcAft>
                <a:spcPts val="0"/>
              </a:spcAft>
              <a:buClr>
                <a:srgbClr val="000000"/>
              </a:buClr>
              <a:buSzPts val="3000"/>
              <a:buNone/>
              <a:defRPr sz="3000">
                <a:solidFill>
                  <a:srgbClr val="000000"/>
                </a:solidFill>
              </a:defRPr>
            </a:lvl5pPr>
            <a:lvl6pPr lvl="5" algn="ctr">
              <a:spcBef>
                <a:spcPts val="0"/>
              </a:spcBef>
              <a:spcAft>
                <a:spcPts val="0"/>
              </a:spcAft>
              <a:buClr>
                <a:srgbClr val="000000"/>
              </a:buClr>
              <a:buSzPts val="3000"/>
              <a:buNone/>
              <a:defRPr sz="3000">
                <a:solidFill>
                  <a:srgbClr val="000000"/>
                </a:solidFill>
              </a:defRPr>
            </a:lvl6pPr>
            <a:lvl7pPr lvl="6" algn="ctr">
              <a:spcBef>
                <a:spcPts val="0"/>
              </a:spcBef>
              <a:spcAft>
                <a:spcPts val="0"/>
              </a:spcAft>
              <a:buClr>
                <a:srgbClr val="000000"/>
              </a:buClr>
              <a:buSzPts val="3000"/>
              <a:buNone/>
              <a:defRPr sz="3000">
                <a:solidFill>
                  <a:srgbClr val="000000"/>
                </a:solidFill>
              </a:defRPr>
            </a:lvl7pPr>
            <a:lvl8pPr lvl="7" algn="ctr">
              <a:spcBef>
                <a:spcPts val="0"/>
              </a:spcBef>
              <a:spcAft>
                <a:spcPts val="0"/>
              </a:spcAft>
              <a:buClr>
                <a:srgbClr val="000000"/>
              </a:buClr>
              <a:buSzPts val="3000"/>
              <a:buNone/>
              <a:defRPr sz="3000">
                <a:solidFill>
                  <a:srgbClr val="000000"/>
                </a:solidFill>
              </a:defRPr>
            </a:lvl8pPr>
            <a:lvl9pPr lvl="8" algn="ctr">
              <a:spcBef>
                <a:spcPts val="0"/>
              </a:spcBef>
              <a:spcAft>
                <a:spcPts val="0"/>
              </a:spcAft>
              <a:buClr>
                <a:srgbClr val="000000"/>
              </a:buClr>
              <a:buSzPts val="3000"/>
              <a:buNone/>
              <a:defRPr sz="3000">
                <a:solidFill>
                  <a:srgbClr val="000000"/>
                </a:solidFill>
              </a:defRPr>
            </a:lvl9pPr>
          </a:lstStyle>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59"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lvl1pPr indent="-381000" lvl="0" marL="457200" algn="ctr">
              <a:lnSpc>
                <a:spcPct val="115000"/>
              </a:lnSpc>
              <a:spcBef>
                <a:spcPts val="600"/>
              </a:spcBef>
              <a:spcAft>
                <a:spcPts val="0"/>
              </a:spcAft>
              <a:buSzPts val="2400"/>
              <a:buChar char="▹"/>
              <a:defRPr i="1"/>
            </a:lvl1pPr>
            <a:lvl2pPr indent="-381000" lvl="1" marL="914400" algn="ctr">
              <a:lnSpc>
                <a:spcPct val="115000"/>
              </a:lnSpc>
              <a:spcBef>
                <a:spcPts val="0"/>
              </a:spcBef>
              <a:spcAft>
                <a:spcPts val="0"/>
              </a:spcAft>
              <a:buSzPts val="2400"/>
              <a:buChar char="￭"/>
              <a:defRPr i="1"/>
            </a:lvl2pPr>
            <a:lvl3pPr indent="-381000" lvl="2" marL="1371600" algn="ctr">
              <a:lnSpc>
                <a:spcPct val="115000"/>
              </a:lnSpc>
              <a:spcBef>
                <a:spcPts val="0"/>
              </a:spcBef>
              <a:spcAft>
                <a:spcPts val="0"/>
              </a:spcAft>
              <a:buSzPts val="2400"/>
              <a:buChar char="⬝"/>
              <a:defRPr i="1"/>
            </a:lvl3pPr>
            <a:lvl4pPr indent="-381000" lvl="3" marL="1828800" algn="ctr">
              <a:lnSpc>
                <a:spcPct val="115000"/>
              </a:lnSpc>
              <a:spcBef>
                <a:spcPts val="0"/>
              </a:spcBef>
              <a:spcAft>
                <a:spcPts val="0"/>
              </a:spcAft>
              <a:buSzPts val="2400"/>
              <a:buChar char="●"/>
              <a:defRPr i="1"/>
            </a:lvl4pPr>
            <a:lvl5pPr indent="-381000" lvl="4" marL="2286000" algn="ctr">
              <a:lnSpc>
                <a:spcPct val="115000"/>
              </a:lnSpc>
              <a:spcBef>
                <a:spcPts val="0"/>
              </a:spcBef>
              <a:spcAft>
                <a:spcPts val="0"/>
              </a:spcAft>
              <a:buSzPts val="2400"/>
              <a:buChar char="○"/>
              <a:defRPr i="1"/>
            </a:lvl5pPr>
            <a:lvl6pPr indent="-381000" lvl="5" marL="2743200" algn="ctr">
              <a:lnSpc>
                <a:spcPct val="115000"/>
              </a:lnSpc>
              <a:spcBef>
                <a:spcPts val="0"/>
              </a:spcBef>
              <a:spcAft>
                <a:spcPts val="0"/>
              </a:spcAft>
              <a:buSzPts val="2400"/>
              <a:buChar char="■"/>
              <a:defRPr i="1"/>
            </a:lvl6pPr>
            <a:lvl7pPr indent="-381000" lvl="6" marL="3200400" algn="ctr">
              <a:lnSpc>
                <a:spcPct val="115000"/>
              </a:lnSpc>
              <a:spcBef>
                <a:spcPts val="0"/>
              </a:spcBef>
              <a:spcAft>
                <a:spcPts val="0"/>
              </a:spcAft>
              <a:buSzPts val="2400"/>
              <a:buChar char="●"/>
              <a:defRPr i="1"/>
            </a:lvl7pPr>
            <a:lvl8pPr indent="-381000" lvl="7" marL="3657600" algn="ctr">
              <a:lnSpc>
                <a:spcPct val="115000"/>
              </a:lnSpc>
              <a:spcBef>
                <a:spcPts val="0"/>
              </a:spcBef>
              <a:spcAft>
                <a:spcPts val="0"/>
              </a:spcAft>
              <a:buSzPts val="2400"/>
              <a:buChar char="○"/>
              <a:defRPr i="1"/>
            </a:lvl8pPr>
            <a:lvl9pPr indent="-381000" lvl="8" marL="4114800" algn="ctr">
              <a:lnSpc>
                <a:spcPct val="115000"/>
              </a:lnSpc>
              <a:spcBef>
                <a:spcPts val="0"/>
              </a:spcBef>
              <a:spcAft>
                <a:spcPts val="0"/>
              </a:spcAft>
              <a:buSzPts val="2400"/>
              <a:buChar char="■"/>
              <a:defRPr i="1"/>
            </a:lvl9pPr>
          </a:lstStyle>
          <a:p/>
        </p:txBody>
      </p:sp>
      <p:sp>
        <p:nvSpPr>
          <p:cNvPr id="63" name="Google Shape;63;p4"/>
          <p:cNvSpPr txBox="1"/>
          <p:nvPr/>
        </p:nvSpPr>
        <p:spPr>
          <a:xfrm>
            <a:off x="3593400" y="19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A5B0FE"/>
                </a:solidFill>
                <a:latin typeface="Work Sans"/>
                <a:ea typeface="Work Sans"/>
                <a:cs typeface="Work Sans"/>
                <a:sym typeface="Work Sans"/>
              </a:rPr>
              <a:t>“</a:t>
            </a:r>
            <a:endParaRPr b="1" sz="7200">
              <a:solidFill>
                <a:srgbClr val="A5B0FE"/>
              </a:solidFill>
              <a:latin typeface="Work Sans"/>
              <a:ea typeface="Work Sans"/>
              <a:cs typeface="Work Sans"/>
              <a:sym typeface="Work Sans"/>
            </a:endParaRPr>
          </a:p>
        </p:txBody>
      </p:sp>
      <p:sp>
        <p:nvSpPr>
          <p:cNvPr id="64" name="Google Shape;64;p4"/>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rect b="b" l="l" r="r" t="t"/>
              <a:pathLst>
                <a:path extrusionOk="0" h="120000" w="12000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rect b="b" l="l" r="r" t="t"/>
              <a:pathLst>
                <a:path extrusionOk="0" h="120000" w="12000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rect b="b" l="l" r="r" t="t"/>
              <a:pathLst>
                <a:path extrusionOk="0" h="120000" w="12000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rect b="b" l="l" r="r" t="t"/>
              <a:pathLst>
                <a:path extrusionOk="0" h="120000" w="12000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3"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 name="Google Shape;88;p5"/>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rect b="b" l="l" r="r" t="t"/>
              <a:pathLst>
                <a:path extrusionOk="0" h="120000" w="12000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5" name="Google Shape;115;p6"/>
          <p:cNvSpPr txBox="1"/>
          <p:nvPr>
            <p:ph idx="1" type="body"/>
          </p:nvPr>
        </p:nvSpPr>
        <p:spPr>
          <a:xfrm>
            <a:off x="457200"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6" name="Google Shape;116;p6"/>
          <p:cNvSpPr txBox="1"/>
          <p:nvPr>
            <p:ph idx="2" type="body"/>
          </p:nvPr>
        </p:nvSpPr>
        <p:spPr>
          <a:xfrm>
            <a:off x="3101652"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7" name="Google Shape;117;p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rect b="b" l="l" r="r" t="t"/>
              <a:pathLst>
                <a:path extrusionOk="0" h="120000" w="12000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rect b="b" l="l" r="r" t="t"/>
              <a:pathLst>
                <a:path extrusionOk="0" h="120000" w="12000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rect b="b" l="l" r="r" t="t"/>
              <a:pathLst>
                <a:path extrusionOk="0" h="120000" w="12000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rect b="b" l="l" r="r" t="t"/>
              <a:pathLst>
                <a:path extrusionOk="0" h="120000" w="12000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rect b="b" l="l" r="r" t="t"/>
              <a:pathLst>
                <a:path extrusionOk="0" h="120000" w="12000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rect b="b" l="l" r="r" t="t"/>
              <a:pathLst>
                <a:path extrusionOk="0" h="120000" w="12000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rect b="b" l="l" r="r" t="t"/>
              <a:pathLst>
                <a:path extrusionOk="0" h="120000" w="12000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rect b="b" l="l" r="r" t="t"/>
              <a:pathLst>
                <a:path extrusionOk="0" h="120000" w="12000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rect b="b" l="l" r="r" t="t"/>
              <a:pathLst>
                <a:path extrusionOk="0" h="120000" w="12000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rect b="b" l="l" r="r" t="t"/>
              <a:pathLst>
                <a:path extrusionOk="0" h="120000" w="12000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rect b="b" l="l" r="r" t="t"/>
              <a:pathLst>
                <a:path extrusionOk="0" h="120000" w="12000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rect b="b" l="l" r="r" t="t"/>
              <a:pathLst>
                <a:path extrusionOk="0" h="120000" w="12000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2"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6" name="Google Shape;146;p7"/>
          <p:cNvSpPr txBox="1"/>
          <p:nvPr>
            <p:ph idx="1" type="body"/>
          </p:nvPr>
        </p:nvSpPr>
        <p:spPr>
          <a:xfrm>
            <a:off x="457200" y="1661575"/>
            <a:ext cx="1656300" cy="30552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7" name="Google Shape;147;p7"/>
          <p:cNvSpPr txBox="1"/>
          <p:nvPr>
            <p:ph idx="2" type="body"/>
          </p:nvPr>
        </p:nvSpPr>
        <p:spPr>
          <a:xfrm>
            <a:off x="2198350" y="1661575"/>
            <a:ext cx="1656300" cy="30552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8" name="Google Shape;148;p7"/>
          <p:cNvSpPr txBox="1"/>
          <p:nvPr>
            <p:ph idx="3" type="body"/>
          </p:nvPr>
        </p:nvSpPr>
        <p:spPr>
          <a:xfrm>
            <a:off x="3939500" y="1661575"/>
            <a:ext cx="1656300" cy="30552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3"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 name="Google Shape;187;p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9"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txBox="1"/>
          <p:nvPr>
            <p:ph idx="1" type="body"/>
          </p:nvPr>
        </p:nvSpPr>
        <p:spPr>
          <a:xfrm>
            <a:off x="6390750" y="439500"/>
            <a:ext cx="2122500" cy="4264200"/>
          </a:xfrm>
          <a:prstGeom prst="rect">
            <a:avLst/>
          </a:prstGeom>
        </p:spPr>
        <p:txBody>
          <a:bodyPr anchorCtr="0" anchor="ctr" bIns="91425" lIns="91425" spcFirstLastPara="1" rIns="91425" wrap="square" tIns="91425">
            <a:noAutofit/>
          </a:bodyPr>
          <a:lstStyle>
            <a:lvl1pPr indent="-228600" lvl="0" marL="457200">
              <a:spcBef>
                <a:spcPts val="360"/>
              </a:spcBef>
              <a:spcAft>
                <a:spcPts val="0"/>
              </a:spcAft>
              <a:buClr>
                <a:srgbClr val="FFFFFF"/>
              </a:buClr>
              <a:buSzPts val="1800"/>
              <a:buNone/>
              <a:defRPr sz="1800">
                <a:solidFill>
                  <a:srgbClr val="FFFFFF"/>
                </a:solidFill>
              </a:defRPr>
            </a:lvl1pPr>
          </a:lstStyle>
          <a:p/>
        </p:txBody>
      </p:sp>
      <p:sp>
        <p:nvSpPr>
          <p:cNvPr id="223" name="Google Shape;223;p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type="blank">
  <p:cSld name="BLANK">
    <p:spTree>
      <p:nvGrpSpPr>
        <p:cNvPr id="224"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0" y="0"/>
            <a:ext cx="4566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p:txBody>
      </p:sp>
      <p:sp>
        <p:nvSpPr>
          <p:cNvPr id="7" name="Google Shape;7;p1"/>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indent="-381000" lvl="1" marL="9144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indent="-381000" lvl="2" marL="13716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indent="-381000" lvl="3" marL="1828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indent="-381000" lvl="4" marL="2286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indent="-381000" lvl="5" marL="27432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indent="-381000" lvl="6" marL="32004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indent="-381000" lvl="7" marL="36576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indent="-381000" lvl="8" marL="4114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200">
                <a:solidFill>
                  <a:schemeClr val="dk1"/>
                </a:solidFill>
              </a:rPr>
              <a:t>Project 1: Mental Health in Tech</a:t>
            </a:r>
            <a:endParaRPr sz="4200">
              <a:solidFill>
                <a:schemeClr val="dk1"/>
              </a:solidFill>
            </a:endParaRPr>
          </a:p>
          <a:p>
            <a:pPr indent="0" lvl="0" marL="0" rtl="0" algn="ctr">
              <a:spcBef>
                <a:spcPts val="0"/>
              </a:spcBef>
              <a:spcAft>
                <a:spcPts val="0"/>
              </a:spcAft>
              <a:buNone/>
            </a:pPr>
            <a:r>
              <a:t/>
            </a:r>
            <a:endParaRPr/>
          </a:p>
        </p:txBody>
      </p:sp>
      <p:sp>
        <p:nvSpPr>
          <p:cNvPr id="245" name="Google Shape;245;p14"/>
          <p:cNvSpPr txBox="1"/>
          <p:nvPr>
            <p:ph idx="1" type="subTitle"/>
          </p:nvPr>
        </p:nvSpPr>
        <p:spPr>
          <a:xfrm>
            <a:off x="857450" y="2378075"/>
            <a:ext cx="2058300" cy="12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latin typeface="Montserrat"/>
                <a:ea typeface="Montserrat"/>
                <a:cs typeface="Montserrat"/>
                <a:sym typeface="Montserrat"/>
              </a:rPr>
              <a:t>Members</a:t>
            </a:r>
            <a:endParaRPr b="1" sz="1400">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latin typeface="Montserrat"/>
                <a:ea typeface="Montserrat"/>
                <a:cs typeface="Montserrat"/>
                <a:sym typeface="Montserrat"/>
              </a:rPr>
              <a:t>Keegan</a:t>
            </a:r>
            <a:endParaRPr sz="1400">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latin typeface="Montserrat"/>
                <a:ea typeface="Montserrat"/>
                <a:cs typeface="Montserrat"/>
                <a:sym typeface="Montserrat"/>
              </a:rPr>
              <a:t>Lishi</a:t>
            </a:r>
            <a:endParaRPr sz="1400">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latin typeface="Montserrat"/>
                <a:ea typeface="Montserrat"/>
                <a:cs typeface="Montserrat"/>
                <a:sym typeface="Montserrat"/>
              </a:rPr>
              <a:t>Loku</a:t>
            </a:r>
            <a:endParaRPr sz="1400">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latin typeface="Montserrat"/>
                <a:ea typeface="Montserrat"/>
                <a:cs typeface="Montserrat"/>
                <a:sym typeface="Montserrat"/>
              </a:rPr>
              <a:t>Jane</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3"/>
          <p:cNvSpPr txBox="1"/>
          <p:nvPr>
            <p:ph type="title"/>
          </p:nvPr>
        </p:nvSpPr>
        <p:spPr>
          <a:xfrm>
            <a:off x="457200" y="0"/>
            <a:ext cx="5138700" cy="1444500"/>
          </a:xfrm>
          <a:prstGeom prst="rect">
            <a:avLst/>
          </a:prstGeom>
        </p:spPr>
        <p:txBody>
          <a:bodyPr anchorCtr="0" anchor="b" bIns="91425" lIns="91425" spcFirstLastPara="1" rIns="91425" wrap="square" tIns="91425">
            <a:noAutofit/>
          </a:bodyPr>
          <a:lstStyle/>
          <a:p>
            <a:pPr indent="0" lvl="0" marL="457200" rtl="0" algn="l">
              <a:lnSpc>
                <a:spcPct val="115000"/>
              </a:lnSpc>
              <a:spcBef>
                <a:spcPts val="1200"/>
              </a:spcBef>
              <a:spcAft>
                <a:spcPts val="1200"/>
              </a:spcAft>
              <a:buNone/>
            </a:pPr>
            <a:r>
              <a:rPr lang="en" sz="2200"/>
              <a:t>Do males seek mental health treatments less often than females?</a:t>
            </a:r>
            <a:endParaRPr sz="2200"/>
          </a:p>
        </p:txBody>
      </p:sp>
      <p:sp>
        <p:nvSpPr>
          <p:cNvPr id="306" name="Google Shape;306;p23"/>
          <p:cNvSpPr txBox="1"/>
          <p:nvPr>
            <p:ph idx="1" type="body"/>
          </p:nvPr>
        </p:nvSpPr>
        <p:spPr>
          <a:xfrm>
            <a:off x="141725" y="1444375"/>
            <a:ext cx="5733300" cy="357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i="1" sz="1100">
              <a:latin typeface="Calibri"/>
              <a:ea typeface="Calibri"/>
              <a:cs typeface="Calibri"/>
              <a:sym typeface="Calibri"/>
            </a:endParaRPr>
          </a:p>
          <a:p>
            <a:pPr indent="0" lvl="0" marL="0" rtl="0" algn="l">
              <a:spcBef>
                <a:spcPts val="600"/>
              </a:spcBef>
              <a:spcAft>
                <a:spcPts val="0"/>
              </a:spcAft>
              <a:buNone/>
            </a:pPr>
            <a:r>
              <a:t/>
            </a:r>
            <a:endParaRPr i="1" sz="1100">
              <a:latin typeface="Calibri"/>
              <a:ea typeface="Calibri"/>
              <a:cs typeface="Calibri"/>
              <a:sym typeface="Calibri"/>
            </a:endParaRPr>
          </a:p>
          <a:p>
            <a:pPr indent="-228600" lvl="0" marL="45720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i="1" sz="1100">
              <a:latin typeface="Calibri"/>
              <a:ea typeface="Calibri"/>
              <a:cs typeface="Calibri"/>
              <a:sym typeface="Calibri"/>
            </a:endParaRPr>
          </a:p>
        </p:txBody>
      </p:sp>
      <p:pic>
        <p:nvPicPr>
          <p:cNvPr id="307" name="Google Shape;307;p23"/>
          <p:cNvPicPr preferRelativeResize="0"/>
          <p:nvPr/>
        </p:nvPicPr>
        <p:blipFill>
          <a:blip r:embed="rId3">
            <a:alphaModFix/>
          </a:blip>
          <a:stretch>
            <a:fillRect/>
          </a:stretch>
        </p:blipFill>
        <p:spPr>
          <a:xfrm>
            <a:off x="72876" y="1227150"/>
            <a:ext cx="5953024" cy="4061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4"/>
          <p:cNvPicPr preferRelativeResize="0"/>
          <p:nvPr/>
        </p:nvPicPr>
        <p:blipFill>
          <a:blip r:embed="rId3">
            <a:alphaModFix/>
          </a:blip>
          <a:stretch>
            <a:fillRect/>
          </a:stretch>
        </p:blipFill>
        <p:spPr>
          <a:xfrm>
            <a:off x="-327650" y="178325"/>
            <a:ext cx="6096000" cy="489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5"/>
          <p:cNvSpPr txBox="1"/>
          <p:nvPr>
            <p:ph idx="1" type="body"/>
          </p:nvPr>
        </p:nvSpPr>
        <p:spPr>
          <a:xfrm>
            <a:off x="429775" y="3247800"/>
            <a:ext cx="5390400" cy="1777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1200"/>
              </a:spcBef>
              <a:spcAft>
                <a:spcPts val="0"/>
              </a:spcAft>
              <a:buSzPts val="1200"/>
              <a:buFont typeface="Times New Roman"/>
              <a:buChar char="○"/>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pic>
        <p:nvPicPr>
          <p:cNvPr id="318" name="Google Shape;318;p25"/>
          <p:cNvPicPr preferRelativeResize="0"/>
          <p:nvPr/>
        </p:nvPicPr>
        <p:blipFill>
          <a:blip r:embed="rId3">
            <a:alphaModFix/>
          </a:blip>
          <a:stretch>
            <a:fillRect/>
          </a:stretch>
        </p:blipFill>
        <p:spPr>
          <a:xfrm>
            <a:off x="-1079000" y="-196050"/>
            <a:ext cx="7119426" cy="5339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A5B0FE"/>
                </a:solidFill>
              </a:rPr>
              <a:t>Is mental health more prevalent in different regions?</a:t>
            </a:r>
            <a:endParaRPr b="1" sz="2400">
              <a:solidFill>
                <a:srgbClr val="A5B0FE"/>
              </a:solidFill>
            </a:endParaRPr>
          </a:p>
        </p:txBody>
      </p:sp>
      <p:sp>
        <p:nvSpPr>
          <p:cNvPr id="324" name="Google Shape;324;p26"/>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Karla Medium"/>
              <a:buChar char="-"/>
            </a:pPr>
            <a:r>
              <a:rPr lang="en" sz="1600">
                <a:latin typeface="Karla Medium"/>
                <a:ea typeface="Karla Medium"/>
                <a:cs typeface="Karla Medium"/>
                <a:sym typeface="Karla Medium"/>
              </a:rPr>
              <a:t>Does US have a bigger issue with mental health compared to other countries?</a:t>
            </a:r>
            <a:endParaRPr sz="1600">
              <a:latin typeface="Karla Medium"/>
              <a:ea typeface="Karla Medium"/>
              <a:cs typeface="Karla Medium"/>
              <a:sym typeface="Karla Medium"/>
            </a:endParaRPr>
          </a:p>
          <a:p>
            <a:pPr indent="0" lvl="0" marL="914400" rtl="0" algn="l">
              <a:lnSpc>
                <a:spcPct val="115000"/>
              </a:lnSpc>
              <a:spcBef>
                <a:spcPts val="0"/>
              </a:spcBef>
              <a:spcAft>
                <a:spcPts val="0"/>
              </a:spcAft>
              <a:buNone/>
            </a:pPr>
            <a:r>
              <a:t/>
            </a:r>
            <a:endParaRPr sz="1600">
              <a:latin typeface="Karla Medium"/>
              <a:ea typeface="Karla Medium"/>
              <a:cs typeface="Karla Medium"/>
              <a:sym typeface="Karla Medium"/>
            </a:endParaRPr>
          </a:p>
          <a:p>
            <a:pPr indent="0" lvl="0" marL="0" rtl="0" algn="l">
              <a:lnSpc>
                <a:spcPct val="115000"/>
              </a:lnSpc>
              <a:spcBef>
                <a:spcPts val="0"/>
              </a:spcBef>
              <a:spcAft>
                <a:spcPts val="0"/>
              </a:spcAft>
              <a:buNone/>
            </a:pPr>
            <a:r>
              <a:rPr lang="en" sz="1600">
                <a:latin typeface="Karla Medium"/>
                <a:ea typeface="Karla Medium"/>
                <a:cs typeface="Karla Medium"/>
                <a:sym typeface="Karla Medium"/>
              </a:rPr>
              <a:t>Focus On</a:t>
            </a:r>
            <a:endParaRPr sz="1600">
              <a:latin typeface="Karla Medium"/>
              <a:ea typeface="Karla Medium"/>
              <a:cs typeface="Karla Medium"/>
              <a:sym typeface="Karla Medium"/>
            </a:endParaRPr>
          </a:p>
          <a:p>
            <a:pPr indent="-330200" lvl="0" marL="457200" rtl="0" algn="l">
              <a:lnSpc>
                <a:spcPct val="115000"/>
              </a:lnSpc>
              <a:spcBef>
                <a:spcPts val="0"/>
              </a:spcBef>
              <a:spcAft>
                <a:spcPts val="0"/>
              </a:spcAft>
              <a:buSzPts val="1600"/>
              <a:buFont typeface="Karla Medium"/>
              <a:buChar char="-"/>
            </a:pPr>
            <a:r>
              <a:rPr lang="en" sz="1600">
                <a:latin typeface="Karla Medium"/>
                <a:ea typeface="Karla Medium"/>
                <a:cs typeface="Karla Medium"/>
                <a:sym typeface="Karla Medium"/>
              </a:rPr>
              <a:t>Seeking treatment?</a:t>
            </a:r>
            <a:endParaRPr sz="1600">
              <a:latin typeface="Karla Medium"/>
              <a:ea typeface="Karla Medium"/>
              <a:cs typeface="Karla Medium"/>
              <a:sym typeface="Karla Medium"/>
            </a:endParaRPr>
          </a:p>
          <a:p>
            <a:pPr indent="-330200" lvl="0" marL="457200" rtl="0" algn="l">
              <a:lnSpc>
                <a:spcPct val="115000"/>
              </a:lnSpc>
              <a:spcBef>
                <a:spcPts val="0"/>
              </a:spcBef>
              <a:spcAft>
                <a:spcPts val="0"/>
              </a:spcAft>
              <a:buSzPts val="1600"/>
              <a:buFont typeface="Karla Medium"/>
              <a:buChar char="-"/>
            </a:pPr>
            <a:r>
              <a:rPr lang="en" sz="1600">
                <a:latin typeface="Karla Medium"/>
                <a:ea typeface="Karla Medium"/>
                <a:cs typeface="Karla Medium"/>
                <a:sym typeface="Karla Medium"/>
              </a:rPr>
              <a:t>Is help offered in workplaces?</a:t>
            </a:r>
            <a:endParaRPr sz="1600">
              <a:latin typeface="Karla Medium"/>
              <a:ea typeface="Karla Medium"/>
              <a:cs typeface="Karla Medium"/>
              <a:sym typeface="Karla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457200" y="586975"/>
            <a:ext cx="5504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700"/>
              <a:t>Individuals seeking treatment</a:t>
            </a:r>
            <a:endParaRPr b="1" sz="2700"/>
          </a:p>
        </p:txBody>
      </p:sp>
      <p:sp>
        <p:nvSpPr>
          <p:cNvPr id="330" name="Google Shape;330;p27"/>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Karla Medium"/>
              <a:buChar char="-"/>
            </a:pPr>
            <a:r>
              <a:rPr lang="en" sz="1600">
                <a:latin typeface="Karla Medium"/>
                <a:ea typeface="Karla Medium"/>
                <a:cs typeface="Karla Medium"/>
                <a:sym typeface="Karla Medium"/>
              </a:rPr>
              <a:t>First we looked at individuals seeking treatment in general for mental health. </a:t>
            </a:r>
            <a:endParaRPr sz="1600">
              <a:latin typeface="Karla Medium"/>
              <a:ea typeface="Karla Medium"/>
              <a:cs typeface="Karla Medium"/>
              <a:sym typeface="Karla Medium"/>
            </a:endParaRPr>
          </a:p>
          <a:p>
            <a:pPr indent="-330200" lvl="0" marL="457200" rtl="0" algn="l">
              <a:lnSpc>
                <a:spcPct val="115000"/>
              </a:lnSpc>
              <a:spcBef>
                <a:spcPts val="0"/>
              </a:spcBef>
              <a:spcAft>
                <a:spcPts val="0"/>
              </a:spcAft>
              <a:buSzPts val="1600"/>
              <a:buFont typeface="Karla Medium"/>
              <a:buChar char="-"/>
            </a:pPr>
            <a:r>
              <a:rPr lang="en" sz="1600">
                <a:latin typeface="Karla Medium"/>
                <a:ea typeface="Karla Medium"/>
                <a:cs typeface="Karla Medium"/>
                <a:sym typeface="Karla Medium"/>
              </a:rPr>
              <a:t>Were people getting their mental health checked?</a:t>
            </a:r>
            <a:endParaRPr sz="1600">
              <a:latin typeface="Karla Medium"/>
              <a:ea typeface="Karla Medium"/>
              <a:cs typeface="Karla Medium"/>
              <a:sym typeface="Karla Medium"/>
            </a:endParaRPr>
          </a:p>
          <a:p>
            <a:pPr indent="-330200" lvl="0" marL="457200" rtl="0" algn="l">
              <a:lnSpc>
                <a:spcPct val="115000"/>
              </a:lnSpc>
              <a:spcBef>
                <a:spcPts val="0"/>
              </a:spcBef>
              <a:spcAft>
                <a:spcPts val="0"/>
              </a:spcAft>
              <a:buSzPts val="1600"/>
              <a:buFont typeface="Karla Medium"/>
              <a:buChar char="-"/>
            </a:pPr>
            <a:r>
              <a:rPr lang="en" sz="1600">
                <a:latin typeface="Karla Medium"/>
                <a:ea typeface="Karla Medium"/>
                <a:cs typeface="Karla Medium"/>
                <a:sym typeface="Karla Medium"/>
              </a:rPr>
              <a:t>Or were they not giving it a second thought?</a:t>
            </a:r>
            <a:endParaRPr sz="1600">
              <a:latin typeface="Karla Medium"/>
              <a:ea typeface="Karla Medium"/>
              <a:cs typeface="Karla Medium"/>
              <a:sym typeface="Karla Medium"/>
            </a:endParaRPr>
          </a:p>
          <a:p>
            <a:pPr indent="0" lvl="0" marL="0" rtl="0" algn="l">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37" name="Google Shape;337;p28"/>
          <p:cNvPicPr preferRelativeResize="0"/>
          <p:nvPr/>
        </p:nvPicPr>
        <p:blipFill>
          <a:blip r:embed="rId3">
            <a:alphaModFix/>
          </a:blip>
          <a:stretch>
            <a:fillRect/>
          </a:stretch>
        </p:blipFill>
        <p:spPr>
          <a:xfrm>
            <a:off x="-11125" y="117300"/>
            <a:ext cx="6075350" cy="4908900"/>
          </a:xfrm>
          <a:prstGeom prst="rect">
            <a:avLst/>
          </a:prstGeom>
          <a:noFill/>
          <a:ln>
            <a:noFill/>
          </a:ln>
        </p:spPr>
      </p:pic>
      <p:sp>
        <p:nvSpPr>
          <p:cNvPr id="338" name="Google Shape;338;p28"/>
          <p:cNvSpPr txBox="1"/>
          <p:nvPr/>
        </p:nvSpPr>
        <p:spPr>
          <a:xfrm>
            <a:off x="1825275" y="2963500"/>
            <a:ext cx="7029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65.48%</a:t>
            </a:r>
            <a:endParaRPr b="1" sz="1000">
              <a:solidFill>
                <a:schemeClr val="dk1"/>
              </a:solidFill>
              <a:latin typeface="Roboto"/>
              <a:ea typeface="Roboto"/>
              <a:cs typeface="Roboto"/>
              <a:sym typeface="Roboto"/>
            </a:endParaRPr>
          </a:p>
        </p:txBody>
      </p:sp>
      <p:sp>
        <p:nvSpPr>
          <p:cNvPr id="339" name="Google Shape;339;p28"/>
          <p:cNvSpPr txBox="1"/>
          <p:nvPr/>
        </p:nvSpPr>
        <p:spPr>
          <a:xfrm>
            <a:off x="1825275" y="1378225"/>
            <a:ext cx="7029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34.52%</a:t>
            </a:r>
            <a:endParaRPr b="1" sz="1000">
              <a:solidFill>
                <a:schemeClr val="dk1"/>
              </a:solidFill>
              <a:latin typeface="Roboto"/>
              <a:ea typeface="Roboto"/>
              <a:cs typeface="Roboto"/>
              <a:sym typeface="Roboto"/>
            </a:endParaRPr>
          </a:p>
        </p:txBody>
      </p:sp>
      <p:sp>
        <p:nvSpPr>
          <p:cNvPr id="340" name="Google Shape;340;p28"/>
          <p:cNvSpPr txBox="1"/>
          <p:nvPr/>
        </p:nvSpPr>
        <p:spPr>
          <a:xfrm>
            <a:off x="3706650" y="1444375"/>
            <a:ext cx="7029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51.26%</a:t>
            </a:r>
            <a:endParaRPr b="1" sz="1000">
              <a:solidFill>
                <a:schemeClr val="dk1"/>
              </a:solidFill>
              <a:latin typeface="Roboto"/>
              <a:ea typeface="Roboto"/>
              <a:cs typeface="Roboto"/>
              <a:sym typeface="Roboto"/>
            </a:endParaRPr>
          </a:p>
        </p:txBody>
      </p:sp>
      <p:sp>
        <p:nvSpPr>
          <p:cNvPr id="341" name="Google Shape;341;p28"/>
          <p:cNvSpPr txBox="1"/>
          <p:nvPr/>
        </p:nvSpPr>
        <p:spPr>
          <a:xfrm>
            <a:off x="3706650" y="3125925"/>
            <a:ext cx="7029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48.74%</a:t>
            </a:r>
            <a:endParaRPr b="1" sz="10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700"/>
              <a:t>Workplaces that offer help</a:t>
            </a:r>
            <a:endParaRPr/>
          </a:p>
        </p:txBody>
      </p:sp>
      <p:sp>
        <p:nvSpPr>
          <p:cNvPr id="347" name="Google Shape;347;p29"/>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Karla Medium"/>
              <a:buChar char="-"/>
            </a:pPr>
            <a:r>
              <a:rPr lang="en" sz="1600">
                <a:latin typeface="Karla Medium"/>
                <a:ea typeface="Karla Medium"/>
                <a:cs typeface="Karla Medium"/>
                <a:sym typeface="Karla Medium"/>
              </a:rPr>
              <a:t>Looked for individuals who sought treatment</a:t>
            </a:r>
            <a:endParaRPr sz="1600">
              <a:latin typeface="Karla Medium"/>
              <a:ea typeface="Karla Medium"/>
              <a:cs typeface="Karla Medium"/>
              <a:sym typeface="Karla Medium"/>
            </a:endParaRPr>
          </a:p>
          <a:p>
            <a:pPr indent="-330200" lvl="0" marL="457200" rtl="0" algn="l">
              <a:lnSpc>
                <a:spcPct val="115000"/>
              </a:lnSpc>
              <a:spcBef>
                <a:spcPts val="0"/>
              </a:spcBef>
              <a:spcAft>
                <a:spcPts val="0"/>
              </a:spcAft>
              <a:buSzPts val="1600"/>
              <a:buFont typeface="Karla Medium"/>
              <a:buChar char="-"/>
            </a:pPr>
            <a:r>
              <a:rPr lang="en" sz="1600">
                <a:latin typeface="Karla Medium"/>
                <a:ea typeface="Karla Medium"/>
                <a:cs typeface="Karla Medium"/>
                <a:sym typeface="Karla Medium"/>
              </a:rPr>
              <a:t>Were diagnosed by a medical professional.</a:t>
            </a:r>
            <a:endParaRPr sz="1600">
              <a:latin typeface="Karla Medium"/>
              <a:ea typeface="Karla Medium"/>
              <a:cs typeface="Karla Medium"/>
              <a:sym typeface="Karla Medium"/>
            </a:endParaRPr>
          </a:p>
          <a:p>
            <a:pPr indent="-330200" lvl="0" marL="457200" rtl="0" algn="l">
              <a:lnSpc>
                <a:spcPct val="115000"/>
              </a:lnSpc>
              <a:spcBef>
                <a:spcPts val="0"/>
              </a:spcBef>
              <a:spcAft>
                <a:spcPts val="0"/>
              </a:spcAft>
              <a:buSzPts val="1600"/>
              <a:buFont typeface="Karla Medium"/>
              <a:buChar char="-"/>
            </a:pPr>
            <a:r>
              <a:rPr lang="en" sz="1600">
                <a:latin typeface="Karla Medium"/>
                <a:ea typeface="Karla Medium"/>
                <a:cs typeface="Karla Medium"/>
                <a:sym typeface="Karla Medium"/>
              </a:rPr>
              <a:t>Did these people recieve help within their workplace?</a:t>
            </a:r>
            <a:endParaRPr sz="1600">
              <a:latin typeface="Karla Medium"/>
              <a:ea typeface="Karla Medium"/>
              <a:cs typeface="Karla Medium"/>
              <a:sym typeface="Karla Medium"/>
            </a:endParaRPr>
          </a:p>
          <a:p>
            <a:pPr indent="0" lvl="0" marL="0" rtl="0" algn="l">
              <a:spcBef>
                <a:spcPts val="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0"/>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54" name="Google Shape;354;p30"/>
          <p:cNvPicPr preferRelativeResize="0"/>
          <p:nvPr/>
        </p:nvPicPr>
        <p:blipFill>
          <a:blip r:embed="rId3">
            <a:alphaModFix/>
          </a:blip>
          <a:stretch>
            <a:fillRect/>
          </a:stretch>
        </p:blipFill>
        <p:spPr>
          <a:xfrm>
            <a:off x="139400" y="486550"/>
            <a:ext cx="5861175" cy="4457126"/>
          </a:xfrm>
          <a:prstGeom prst="rect">
            <a:avLst/>
          </a:prstGeom>
          <a:noFill/>
          <a:ln>
            <a:noFill/>
          </a:ln>
        </p:spPr>
      </p:pic>
      <p:sp>
        <p:nvSpPr>
          <p:cNvPr id="355" name="Google Shape;355;p30"/>
          <p:cNvSpPr txBox="1"/>
          <p:nvPr/>
        </p:nvSpPr>
        <p:spPr>
          <a:xfrm>
            <a:off x="3933275" y="1400950"/>
            <a:ext cx="4236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27</a:t>
            </a:r>
            <a:r>
              <a:rPr b="1" lang="en" sz="1000">
                <a:solidFill>
                  <a:schemeClr val="dk1"/>
                </a:solidFill>
                <a:latin typeface="Roboto"/>
                <a:ea typeface="Roboto"/>
                <a:cs typeface="Roboto"/>
                <a:sym typeface="Roboto"/>
              </a:rPr>
              <a:t>%</a:t>
            </a:r>
            <a:endParaRPr b="1" sz="1000">
              <a:solidFill>
                <a:schemeClr val="dk1"/>
              </a:solidFill>
              <a:latin typeface="Roboto"/>
              <a:ea typeface="Roboto"/>
              <a:cs typeface="Roboto"/>
              <a:sym typeface="Roboto"/>
            </a:endParaRPr>
          </a:p>
        </p:txBody>
      </p:sp>
      <p:sp>
        <p:nvSpPr>
          <p:cNvPr id="356" name="Google Shape;356;p30"/>
          <p:cNvSpPr txBox="1"/>
          <p:nvPr/>
        </p:nvSpPr>
        <p:spPr>
          <a:xfrm>
            <a:off x="3933275" y="2514100"/>
            <a:ext cx="4236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40</a:t>
            </a:r>
            <a:r>
              <a:rPr b="1" lang="en" sz="1000">
                <a:solidFill>
                  <a:schemeClr val="dk1"/>
                </a:solidFill>
                <a:latin typeface="Roboto"/>
                <a:ea typeface="Roboto"/>
                <a:cs typeface="Roboto"/>
                <a:sym typeface="Roboto"/>
              </a:rPr>
              <a:t>%</a:t>
            </a:r>
            <a:endParaRPr b="1" sz="1000">
              <a:solidFill>
                <a:schemeClr val="dk1"/>
              </a:solidFill>
              <a:latin typeface="Roboto"/>
              <a:ea typeface="Roboto"/>
              <a:cs typeface="Roboto"/>
              <a:sym typeface="Roboto"/>
            </a:endParaRPr>
          </a:p>
        </p:txBody>
      </p:sp>
      <p:sp>
        <p:nvSpPr>
          <p:cNvPr id="357" name="Google Shape;357;p30"/>
          <p:cNvSpPr txBox="1"/>
          <p:nvPr/>
        </p:nvSpPr>
        <p:spPr>
          <a:xfrm>
            <a:off x="3933275" y="3670675"/>
            <a:ext cx="4758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33</a:t>
            </a:r>
            <a:r>
              <a:rPr b="1" lang="en" sz="1000">
                <a:solidFill>
                  <a:schemeClr val="dk1"/>
                </a:solidFill>
                <a:latin typeface="Roboto"/>
                <a:ea typeface="Roboto"/>
                <a:cs typeface="Roboto"/>
                <a:sym typeface="Roboto"/>
              </a:rPr>
              <a:t>%</a:t>
            </a:r>
            <a:endParaRPr b="1" sz="1000">
              <a:solidFill>
                <a:schemeClr val="dk1"/>
              </a:solidFill>
              <a:latin typeface="Roboto"/>
              <a:ea typeface="Roboto"/>
              <a:cs typeface="Roboto"/>
              <a:sym typeface="Roboto"/>
            </a:endParaRPr>
          </a:p>
        </p:txBody>
      </p:sp>
      <p:sp>
        <p:nvSpPr>
          <p:cNvPr id="358" name="Google Shape;358;p30"/>
          <p:cNvSpPr txBox="1"/>
          <p:nvPr/>
        </p:nvSpPr>
        <p:spPr>
          <a:xfrm>
            <a:off x="1644250" y="1318650"/>
            <a:ext cx="4758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19</a:t>
            </a:r>
            <a:r>
              <a:rPr b="1" lang="en" sz="1000">
                <a:solidFill>
                  <a:schemeClr val="dk1"/>
                </a:solidFill>
                <a:latin typeface="Roboto"/>
                <a:ea typeface="Roboto"/>
                <a:cs typeface="Roboto"/>
                <a:sym typeface="Roboto"/>
              </a:rPr>
              <a:t>%</a:t>
            </a:r>
            <a:endParaRPr b="1" sz="1000">
              <a:solidFill>
                <a:schemeClr val="dk1"/>
              </a:solidFill>
              <a:latin typeface="Roboto"/>
              <a:ea typeface="Roboto"/>
              <a:cs typeface="Roboto"/>
              <a:sym typeface="Roboto"/>
            </a:endParaRPr>
          </a:p>
        </p:txBody>
      </p:sp>
      <p:sp>
        <p:nvSpPr>
          <p:cNvPr id="359" name="Google Shape;359;p30"/>
          <p:cNvSpPr txBox="1"/>
          <p:nvPr/>
        </p:nvSpPr>
        <p:spPr>
          <a:xfrm>
            <a:off x="1670350" y="4000450"/>
            <a:ext cx="4236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18</a:t>
            </a:r>
            <a:r>
              <a:rPr b="1" lang="en" sz="1000">
                <a:solidFill>
                  <a:schemeClr val="dk1"/>
                </a:solidFill>
                <a:latin typeface="Roboto"/>
                <a:ea typeface="Roboto"/>
                <a:cs typeface="Roboto"/>
                <a:sym typeface="Roboto"/>
              </a:rPr>
              <a:t>%</a:t>
            </a:r>
            <a:endParaRPr b="1" sz="1000">
              <a:solidFill>
                <a:schemeClr val="dk1"/>
              </a:solidFill>
              <a:latin typeface="Roboto"/>
              <a:ea typeface="Roboto"/>
              <a:cs typeface="Roboto"/>
              <a:sym typeface="Roboto"/>
            </a:endParaRPr>
          </a:p>
        </p:txBody>
      </p:sp>
      <p:sp>
        <p:nvSpPr>
          <p:cNvPr id="360" name="Google Shape;360;p30"/>
          <p:cNvSpPr txBox="1"/>
          <p:nvPr/>
        </p:nvSpPr>
        <p:spPr>
          <a:xfrm>
            <a:off x="1644250" y="2659550"/>
            <a:ext cx="4236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63</a:t>
            </a:r>
            <a:r>
              <a:rPr b="1" lang="en" sz="1000">
                <a:solidFill>
                  <a:schemeClr val="dk1"/>
                </a:solidFill>
                <a:latin typeface="Roboto"/>
                <a:ea typeface="Roboto"/>
                <a:cs typeface="Roboto"/>
                <a:sym typeface="Roboto"/>
              </a:rPr>
              <a:t>%</a:t>
            </a:r>
            <a:endParaRPr b="1" sz="10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1"/>
          <p:cNvSpPr txBox="1"/>
          <p:nvPr>
            <p:ph type="title"/>
          </p:nvPr>
        </p:nvSpPr>
        <p:spPr>
          <a:xfrm>
            <a:off x="457200" y="5977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t>Question</a:t>
            </a:r>
            <a:endParaRPr/>
          </a:p>
        </p:txBody>
      </p:sp>
      <p:sp>
        <p:nvSpPr>
          <p:cNvPr id="366" name="Google Shape;366;p31"/>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Karla"/>
                <a:ea typeface="Karla"/>
                <a:cs typeface="Karla"/>
                <a:sym typeface="Karla"/>
              </a:rPr>
              <a:t>Are people willing to discuss the mental health issue now? And why?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type="title"/>
          </p:nvPr>
        </p:nvSpPr>
        <p:spPr>
          <a:xfrm>
            <a:off x="391825" y="5978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t>Mental v Physical Health</a:t>
            </a:r>
            <a:endParaRPr sz="1800"/>
          </a:p>
        </p:txBody>
      </p:sp>
      <p:sp>
        <p:nvSpPr>
          <p:cNvPr id="372" name="Google Shape;372;p32"/>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373" name="Google Shape;373;p32"/>
          <p:cNvPicPr preferRelativeResize="0"/>
          <p:nvPr/>
        </p:nvPicPr>
        <p:blipFill>
          <a:blip r:embed="rId3">
            <a:alphaModFix/>
          </a:blip>
          <a:stretch>
            <a:fillRect/>
          </a:stretch>
        </p:blipFill>
        <p:spPr>
          <a:xfrm>
            <a:off x="391825" y="1657357"/>
            <a:ext cx="5138700" cy="29786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5"/>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t>Background </a:t>
            </a:r>
            <a:endParaRPr sz="1800"/>
          </a:p>
        </p:txBody>
      </p:sp>
      <p:sp>
        <p:nvSpPr>
          <p:cNvPr id="251" name="Google Shape;251;p15"/>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Karla Medium"/>
              <a:buChar char="-"/>
            </a:pPr>
            <a:r>
              <a:rPr lang="en" sz="1600">
                <a:latin typeface="Karla"/>
                <a:ea typeface="Karla"/>
                <a:cs typeface="Karla"/>
                <a:sym typeface="Karla"/>
              </a:rPr>
              <a:t>Since 2009, every second Thursday of September is  R U OK Day,  a day to increase awareness and encourage conversations around mental health. </a:t>
            </a:r>
            <a:endParaRPr sz="1600">
              <a:latin typeface="Karla"/>
              <a:ea typeface="Karla"/>
              <a:cs typeface="Karla"/>
              <a:sym typeface="Karla"/>
            </a:endParaRPr>
          </a:p>
          <a:p>
            <a:pPr indent="0" lvl="0" marL="457200" rtl="0" algn="l">
              <a:lnSpc>
                <a:spcPct val="115000"/>
              </a:lnSpc>
              <a:spcBef>
                <a:spcPts val="0"/>
              </a:spcBef>
              <a:spcAft>
                <a:spcPts val="0"/>
              </a:spcAft>
              <a:buNone/>
            </a:pPr>
            <a:r>
              <a:t/>
            </a:r>
            <a:endParaRPr sz="1600">
              <a:latin typeface="Karla"/>
              <a:ea typeface="Karla"/>
              <a:cs typeface="Karla"/>
              <a:sym typeface="Karla"/>
            </a:endParaRPr>
          </a:p>
          <a:p>
            <a:pPr indent="0" lvl="0" marL="0" rtl="0" algn="l">
              <a:spcBef>
                <a:spcPts val="600"/>
              </a:spcBef>
              <a:spcAft>
                <a:spcPts val="0"/>
              </a:spcAft>
              <a:buNone/>
            </a:pPr>
            <a:r>
              <a:t/>
            </a:r>
            <a:endParaRPr sz="1600">
              <a:latin typeface="Karla"/>
              <a:ea typeface="Karla"/>
              <a:cs typeface="Karla"/>
              <a:sym typeface="Karla"/>
            </a:endParaRPr>
          </a:p>
        </p:txBody>
      </p:sp>
      <p:pic>
        <p:nvPicPr>
          <p:cNvPr id="252" name="Google Shape;252;p15"/>
          <p:cNvPicPr preferRelativeResize="0"/>
          <p:nvPr/>
        </p:nvPicPr>
        <p:blipFill>
          <a:blip r:embed="rId3">
            <a:alphaModFix/>
          </a:blip>
          <a:stretch>
            <a:fillRect/>
          </a:stretch>
        </p:blipFill>
        <p:spPr>
          <a:xfrm>
            <a:off x="983000" y="2906728"/>
            <a:ext cx="2163776" cy="175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400"/>
              <a:t>Impact of Being Identified With a Mental Health Issue on Career</a:t>
            </a:r>
            <a:endParaRPr sz="1400"/>
          </a:p>
        </p:txBody>
      </p:sp>
      <p:sp>
        <p:nvSpPr>
          <p:cNvPr id="379" name="Google Shape;379;p33"/>
          <p:cNvSpPr txBox="1"/>
          <p:nvPr>
            <p:ph idx="1" type="body"/>
          </p:nvPr>
        </p:nvSpPr>
        <p:spPr>
          <a:xfrm>
            <a:off x="457200" y="1657350"/>
            <a:ext cx="4794300" cy="3180900"/>
          </a:xfrm>
          <a:prstGeom prst="rect">
            <a:avLst/>
          </a:prstGeom>
        </p:spPr>
        <p:txBody>
          <a:bodyPr anchorCtr="0" anchor="t" bIns="91425" lIns="91425" spcFirstLastPara="1" rIns="91425" wrap="square" tIns="91425">
            <a:noAutofit/>
          </a:bodyPr>
          <a:lstStyle/>
          <a:p>
            <a:pPr indent="0" lvl="0" marL="457200" rtl="0" algn="l">
              <a:lnSpc>
                <a:spcPct val="125454"/>
              </a:lnSpc>
              <a:spcBef>
                <a:spcPts val="0"/>
              </a:spcBef>
              <a:spcAft>
                <a:spcPts val="0"/>
              </a:spcAft>
              <a:buClr>
                <a:schemeClr val="dk1"/>
              </a:buClr>
              <a:buSzPts val="1100"/>
              <a:buFont typeface="Arial"/>
              <a:buNone/>
            </a:pPr>
            <a:r>
              <a:t/>
            </a:r>
            <a:endParaRPr sz="1600">
              <a:latin typeface="Karla Light"/>
              <a:ea typeface="Karla Light"/>
              <a:cs typeface="Karla Light"/>
              <a:sym typeface="Karla Light"/>
            </a:endParaRPr>
          </a:p>
          <a:p>
            <a:pPr indent="0" lvl="0" marL="0" rtl="0" algn="l">
              <a:spcBef>
                <a:spcPts val="800"/>
              </a:spcBef>
              <a:spcAft>
                <a:spcPts val="0"/>
              </a:spcAft>
              <a:buNone/>
            </a:pPr>
            <a:r>
              <a:t/>
            </a:r>
            <a:endParaRPr sz="1600">
              <a:latin typeface="Karla Light"/>
              <a:ea typeface="Karla Light"/>
              <a:cs typeface="Karla Light"/>
              <a:sym typeface="Karla Light"/>
            </a:endParaRPr>
          </a:p>
        </p:txBody>
      </p:sp>
      <p:pic>
        <p:nvPicPr>
          <p:cNvPr id="380" name="Google Shape;380;p33"/>
          <p:cNvPicPr preferRelativeResize="0"/>
          <p:nvPr/>
        </p:nvPicPr>
        <p:blipFill rotWithShape="1">
          <a:blip r:embed="rId3">
            <a:alphaModFix/>
          </a:blip>
          <a:srcRect b="14148" l="0" r="0" t="0"/>
          <a:stretch/>
        </p:blipFill>
        <p:spPr>
          <a:xfrm>
            <a:off x="1241900" y="1657350"/>
            <a:ext cx="3188426" cy="34429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400"/>
              <a:t>Reducing Mental Health Stigma in the Workplace</a:t>
            </a:r>
            <a:endParaRPr b="1" sz="1400"/>
          </a:p>
        </p:txBody>
      </p:sp>
      <p:sp>
        <p:nvSpPr>
          <p:cNvPr id="386" name="Google Shape;386;p34"/>
          <p:cNvSpPr txBox="1"/>
          <p:nvPr>
            <p:ph idx="1" type="body"/>
          </p:nvPr>
        </p:nvSpPr>
        <p:spPr>
          <a:xfrm>
            <a:off x="457200" y="1657350"/>
            <a:ext cx="5138700" cy="3180900"/>
          </a:xfrm>
          <a:prstGeom prst="rect">
            <a:avLst/>
          </a:prstGeom>
        </p:spPr>
        <p:txBody>
          <a:bodyPr anchorCtr="0" anchor="t" bIns="91425" lIns="91425" spcFirstLastPara="1" rIns="91425" wrap="square" tIns="91425">
            <a:normAutofit/>
          </a:bodyPr>
          <a:lstStyle/>
          <a:p>
            <a:pPr indent="0" lvl="0" marL="0" rtl="0" algn="l">
              <a:spcBef>
                <a:spcPts val="600"/>
              </a:spcBef>
              <a:spcAft>
                <a:spcPts val="0"/>
              </a:spcAft>
              <a:buNone/>
            </a:pPr>
            <a:r>
              <a:t/>
            </a:r>
            <a:endParaRPr/>
          </a:p>
        </p:txBody>
      </p:sp>
      <p:pic>
        <p:nvPicPr>
          <p:cNvPr id="387" name="Google Shape;387;p34"/>
          <p:cNvPicPr preferRelativeResize="0"/>
          <p:nvPr/>
        </p:nvPicPr>
        <p:blipFill>
          <a:blip r:embed="rId3">
            <a:alphaModFix/>
          </a:blip>
          <a:stretch>
            <a:fillRect/>
          </a:stretch>
        </p:blipFill>
        <p:spPr>
          <a:xfrm>
            <a:off x="457200" y="1632725"/>
            <a:ext cx="3193851" cy="3180899"/>
          </a:xfrm>
          <a:prstGeom prst="rect">
            <a:avLst/>
          </a:prstGeom>
          <a:noFill/>
          <a:ln>
            <a:noFill/>
          </a:ln>
        </p:spPr>
      </p:pic>
      <p:sp>
        <p:nvSpPr>
          <p:cNvPr id="388" name="Google Shape;388;p34"/>
          <p:cNvSpPr txBox="1"/>
          <p:nvPr/>
        </p:nvSpPr>
        <p:spPr>
          <a:xfrm>
            <a:off x="3283075" y="1061525"/>
            <a:ext cx="58878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5"/>
          <p:cNvSpPr txBox="1"/>
          <p:nvPr>
            <p:ph type="title"/>
          </p:nvPr>
        </p:nvSpPr>
        <p:spPr>
          <a:xfrm>
            <a:off x="457200" y="499925"/>
            <a:ext cx="5138700" cy="58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94" name="Google Shape;394;p35"/>
          <p:cNvSpPr txBox="1"/>
          <p:nvPr>
            <p:ph idx="1" type="body"/>
          </p:nvPr>
        </p:nvSpPr>
        <p:spPr>
          <a:xfrm>
            <a:off x="457200" y="1081025"/>
            <a:ext cx="5138700" cy="3403500"/>
          </a:xfrm>
          <a:prstGeom prst="rect">
            <a:avLst/>
          </a:prstGeom>
        </p:spPr>
        <p:txBody>
          <a:bodyPr anchorCtr="0" anchor="t" bIns="91425" lIns="91425" spcFirstLastPara="1" rIns="91425" wrap="square" tIns="91425">
            <a:noAutofit/>
          </a:bodyPr>
          <a:lstStyle/>
          <a:p>
            <a:pPr indent="0" lvl="0" marL="0" marR="152400" rtl="0" algn="l">
              <a:lnSpc>
                <a:spcPct val="115000"/>
              </a:lnSpc>
              <a:spcBef>
                <a:spcPts val="0"/>
              </a:spcBef>
              <a:spcAft>
                <a:spcPts val="0"/>
              </a:spcAft>
              <a:buNone/>
            </a:pPr>
            <a:r>
              <a:rPr b="1" lang="en" sz="1250">
                <a:solidFill>
                  <a:srgbClr val="2F2F2F"/>
                </a:solidFill>
                <a:highlight>
                  <a:srgbClr val="FFFFFF"/>
                </a:highlight>
                <a:latin typeface="Arial"/>
                <a:ea typeface="Arial"/>
                <a:cs typeface="Arial"/>
                <a:sym typeface="Arial"/>
              </a:rPr>
              <a:t>Stigma and Openness</a:t>
            </a:r>
            <a:r>
              <a:rPr lang="en" sz="1350">
                <a:solidFill>
                  <a:srgbClr val="2F2F2F"/>
                </a:solidFill>
                <a:highlight>
                  <a:srgbClr val="FFFFFF"/>
                </a:highlight>
                <a:latin typeface="Arial"/>
                <a:ea typeface="Arial"/>
                <a:cs typeface="Arial"/>
                <a:sym typeface="Arial"/>
              </a:rPr>
              <a:t>: organizations must foster a culture of support.</a:t>
            </a:r>
            <a:endParaRPr sz="1350">
              <a:solidFill>
                <a:srgbClr val="2F2F2F"/>
              </a:solidFill>
              <a:highlight>
                <a:srgbClr val="FFFFFF"/>
              </a:highlight>
              <a:latin typeface="Arial"/>
              <a:ea typeface="Arial"/>
              <a:cs typeface="Arial"/>
              <a:sym typeface="Arial"/>
            </a:endParaRPr>
          </a:p>
          <a:p>
            <a:pPr indent="0" lvl="0" marL="0" marR="152400" rtl="0" algn="l">
              <a:lnSpc>
                <a:spcPct val="115000"/>
              </a:lnSpc>
              <a:spcBef>
                <a:spcPts val="1100"/>
              </a:spcBef>
              <a:spcAft>
                <a:spcPts val="0"/>
              </a:spcAft>
              <a:buNone/>
            </a:pPr>
            <a:r>
              <a:rPr b="1" lang="en" sz="1250">
                <a:solidFill>
                  <a:srgbClr val="2F2F2F"/>
                </a:solidFill>
                <a:highlight>
                  <a:srgbClr val="FFFFFF"/>
                </a:highlight>
                <a:latin typeface="Arial"/>
                <a:ea typeface="Arial"/>
                <a:cs typeface="Arial"/>
                <a:sym typeface="Arial"/>
              </a:rPr>
              <a:t>Gender Disparities</a:t>
            </a:r>
            <a:r>
              <a:rPr lang="en" sz="1350">
                <a:solidFill>
                  <a:srgbClr val="2F2F2F"/>
                </a:solidFill>
                <a:highlight>
                  <a:srgbClr val="FFFFFF"/>
                </a:highlight>
                <a:latin typeface="Arial"/>
                <a:ea typeface="Arial"/>
                <a:cs typeface="Arial"/>
                <a:sym typeface="Arial"/>
              </a:rPr>
              <a:t>: need for gender-sensitive mental health strategies.</a:t>
            </a:r>
            <a:endParaRPr sz="1350">
              <a:solidFill>
                <a:srgbClr val="2F2F2F"/>
              </a:solidFill>
              <a:highlight>
                <a:srgbClr val="FFFFFF"/>
              </a:highlight>
              <a:latin typeface="Arial"/>
              <a:ea typeface="Arial"/>
              <a:cs typeface="Arial"/>
              <a:sym typeface="Arial"/>
            </a:endParaRPr>
          </a:p>
          <a:p>
            <a:pPr indent="0" lvl="0" marL="0" marR="152400" rtl="0" algn="l">
              <a:lnSpc>
                <a:spcPct val="115000"/>
              </a:lnSpc>
              <a:spcBef>
                <a:spcPts val="1100"/>
              </a:spcBef>
              <a:spcAft>
                <a:spcPts val="0"/>
              </a:spcAft>
              <a:buNone/>
            </a:pPr>
            <a:r>
              <a:rPr b="1" lang="en" sz="1250">
                <a:solidFill>
                  <a:srgbClr val="2F2F2F"/>
                </a:solidFill>
                <a:highlight>
                  <a:srgbClr val="FFFFFF"/>
                </a:highlight>
                <a:latin typeface="Arial"/>
                <a:ea typeface="Arial"/>
                <a:cs typeface="Arial"/>
                <a:sym typeface="Arial"/>
              </a:rPr>
              <a:t>Access vs. Effectiveness</a:t>
            </a:r>
            <a:r>
              <a:rPr lang="en" sz="1350">
                <a:solidFill>
                  <a:srgbClr val="2F2F2F"/>
                </a:solidFill>
                <a:highlight>
                  <a:srgbClr val="FFFFFF"/>
                </a:highlight>
                <a:latin typeface="Arial"/>
                <a:ea typeface="Arial"/>
                <a:cs typeface="Arial"/>
                <a:sym typeface="Arial"/>
              </a:rPr>
              <a:t>: Higher availability of mental health support does not equate to better outcomes</a:t>
            </a:r>
            <a:endParaRPr sz="1350">
              <a:solidFill>
                <a:srgbClr val="2F2F2F"/>
              </a:solidFill>
              <a:highlight>
                <a:srgbClr val="FFFFFF"/>
              </a:highlight>
              <a:latin typeface="Arial"/>
              <a:ea typeface="Arial"/>
              <a:cs typeface="Arial"/>
              <a:sym typeface="Arial"/>
            </a:endParaRPr>
          </a:p>
          <a:p>
            <a:pPr indent="0" lvl="0" marL="0" marR="152400" rtl="0" algn="l">
              <a:lnSpc>
                <a:spcPct val="115000"/>
              </a:lnSpc>
              <a:spcBef>
                <a:spcPts val="1100"/>
              </a:spcBef>
              <a:spcAft>
                <a:spcPts val="0"/>
              </a:spcAft>
              <a:buNone/>
            </a:pPr>
            <a:r>
              <a:rPr b="1" lang="en" sz="1250">
                <a:solidFill>
                  <a:srgbClr val="2F2F2F"/>
                </a:solidFill>
                <a:highlight>
                  <a:srgbClr val="FFFFFF"/>
                </a:highlight>
                <a:latin typeface="Arial"/>
                <a:ea typeface="Arial"/>
                <a:cs typeface="Arial"/>
                <a:sym typeface="Arial"/>
              </a:rPr>
              <a:t>Impact on Productivity</a:t>
            </a:r>
            <a:r>
              <a:rPr lang="en" sz="1350">
                <a:solidFill>
                  <a:srgbClr val="2F2F2F"/>
                </a:solidFill>
                <a:highlight>
                  <a:srgbClr val="FFFFFF"/>
                </a:highlight>
                <a:latin typeface="Arial"/>
                <a:ea typeface="Arial"/>
                <a:cs typeface="Arial"/>
                <a:sym typeface="Arial"/>
              </a:rPr>
              <a:t>: Many employees report that mental health challenges affect their productivity</a:t>
            </a:r>
            <a:endParaRPr sz="1350">
              <a:solidFill>
                <a:srgbClr val="2F2F2F"/>
              </a:solidFill>
              <a:highlight>
                <a:srgbClr val="FFFFFF"/>
              </a:highlight>
              <a:latin typeface="Arial"/>
              <a:ea typeface="Arial"/>
              <a:cs typeface="Arial"/>
              <a:sym typeface="Arial"/>
            </a:endParaRPr>
          </a:p>
          <a:p>
            <a:pPr indent="0" lvl="0" marL="0" marR="152400" rtl="0" algn="l">
              <a:lnSpc>
                <a:spcPct val="115000"/>
              </a:lnSpc>
              <a:spcBef>
                <a:spcPts val="1100"/>
              </a:spcBef>
              <a:spcAft>
                <a:spcPts val="0"/>
              </a:spcAft>
              <a:buNone/>
            </a:pPr>
            <a:r>
              <a:rPr b="1" lang="en" sz="1250">
                <a:solidFill>
                  <a:srgbClr val="2F2F2F"/>
                </a:solidFill>
                <a:highlight>
                  <a:srgbClr val="FFFFFF"/>
                </a:highlight>
                <a:latin typeface="Arial"/>
                <a:ea typeface="Arial"/>
                <a:cs typeface="Arial"/>
                <a:sym typeface="Arial"/>
              </a:rPr>
              <a:t>Comprehensive Approach Needed</a:t>
            </a:r>
            <a:r>
              <a:rPr lang="en" sz="1350">
                <a:solidFill>
                  <a:srgbClr val="2F2F2F"/>
                </a:solidFill>
                <a:highlight>
                  <a:srgbClr val="FFFFFF"/>
                </a:highlight>
                <a:latin typeface="Arial"/>
                <a:ea typeface="Arial"/>
                <a:cs typeface="Arial"/>
                <a:sym typeface="Arial"/>
              </a:rPr>
              <a:t>: Organizations should prioritize awareness, reduce stigma, and provide accessible resources for a healthier workplace culture</a:t>
            </a:r>
            <a:endParaRPr sz="1350">
              <a:solidFill>
                <a:srgbClr val="2F2F2F"/>
              </a:solidFill>
              <a:highlight>
                <a:srgbClr val="FFFFFF"/>
              </a:highlight>
              <a:latin typeface="Arial"/>
              <a:ea typeface="Arial"/>
              <a:cs typeface="Arial"/>
              <a:sym typeface="Arial"/>
            </a:endParaRPr>
          </a:p>
          <a:p>
            <a:pPr indent="0" lvl="0" marL="0" marR="152400" rtl="0" algn="l">
              <a:lnSpc>
                <a:spcPct val="115000"/>
              </a:lnSpc>
              <a:spcBef>
                <a:spcPts val="1100"/>
              </a:spcBef>
              <a:spcAft>
                <a:spcPts val="0"/>
              </a:spcAft>
              <a:buNone/>
            </a:pPr>
            <a:r>
              <a:t/>
            </a:r>
            <a:endParaRPr sz="1350">
              <a:solidFill>
                <a:srgbClr val="2F2F2F"/>
              </a:solidFill>
              <a:highlight>
                <a:srgbClr val="FFFFFF"/>
              </a:highlight>
              <a:latin typeface="Arial"/>
              <a:ea typeface="Arial"/>
              <a:cs typeface="Arial"/>
              <a:sym typeface="Arial"/>
            </a:endParaRPr>
          </a:p>
          <a:p>
            <a:pPr indent="0" lvl="0" marL="0" marR="152400" rtl="0" algn="l">
              <a:lnSpc>
                <a:spcPct val="115000"/>
              </a:lnSpc>
              <a:spcBef>
                <a:spcPts val="1100"/>
              </a:spcBef>
              <a:spcAft>
                <a:spcPts val="0"/>
              </a:spcAft>
              <a:buNone/>
            </a:pPr>
            <a:r>
              <a:t/>
            </a:r>
            <a:endParaRPr sz="1350">
              <a:solidFill>
                <a:srgbClr val="2F2F2F"/>
              </a:solidFill>
              <a:highlight>
                <a:srgbClr val="FFFFFF"/>
              </a:highlight>
              <a:latin typeface="Arial"/>
              <a:ea typeface="Arial"/>
              <a:cs typeface="Arial"/>
              <a:sym typeface="Arial"/>
            </a:endParaRPr>
          </a:p>
          <a:p>
            <a:pPr indent="-228600" lvl="0" marL="457200" marR="152400" rtl="0" algn="l">
              <a:lnSpc>
                <a:spcPct val="115000"/>
              </a:lnSpc>
              <a:spcBef>
                <a:spcPts val="1100"/>
              </a:spcBef>
              <a:spcAft>
                <a:spcPts val="0"/>
              </a:spcAft>
              <a:buClr>
                <a:srgbClr val="2F2F2F"/>
              </a:buClr>
              <a:buSzPts val="1350"/>
              <a:buFont typeface="Arial"/>
              <a:buNone/>
            </a:pPr>
            <a:r>
              <a:t/>
            </a:r>
            <a:endParaRPr sz="1350">
              <a:solidFill>
                <a:srgbClr val="2F2F2F"/>
              </a:solidFill>
              <a:highlight>
                <a:srgbClr val="FFFFFF"/>
              </a:highlight>
              <a:latin typeface="Arial"/>
              <a:ea typeface="Arial"/>
              <a:cs typeface="Arial"/>
              <a:sym typeface="Arial"/>
            </a:endParaRPr>
          </a:p>
          <a:p>
            <a:pPr indent="-228600" lvl="0" marL="558800" marR="152400" rtl="0" algn="l">
              <a:lnSpc>
                <a:spcPct val="115000"/>
              </a:lnSpc>
              <a:spcBef>
                <a:spcPts val="0"/>
              </a:spcBef>
              <a:spcAft>
                <a:spcPts val="0"/>
              </a:spcAft>
              <a:buClr>
                <a:srgbClr val="2F2F2F"/>
              </a:buClr>
              <a:buSzPts val="1350"/>
              <a:buFont typeface="Arial"/>
              <a:buNone/>
            </a:pPr>
            <a:r>
              <a:t/>
            </a:r>
            <a:endParaRPr sz="1350">
              <a:solidFill>
                <a:srgbClr val="2F2F2F"/>
              </a:solidFill>
              <a:highlight>
                <a:srgbClr val="FFFFFF"/>
              </a:highlight>
              <a:latin typeface="Arial"/>
              <a:ea typeface="Arial"/>
              <a:cs typeface="Arial"/>
              <a:sym typeface="Arial"/>
            </a:endParaRPr>
          </a:p>
          <a:p>
            <a:pPr indent="0" lvl="0" marL="0" rtl="0" algn="l">
              <a:spcBef>
                <a:spcPts val="11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 for your time</a:t>
            </a:r>
            <a:endParaRPr/>
          </a:p>
        </p:txBody>
      </p:sp>
      <p:sp>
        <p:nvSpPr>
          <p:cNvPr id="400" name="Google Shape;400;p36"/>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200"/>
              <a:t>Project Aim</a:t>
            </a:r>
            <a:endParaRPr b="1" sz="4200"/>
          </a:p>
        </p:txBody>
      </p:sp>
      <p:sp>
        <p:nvSpPr>
          <p:cNvPr id="258" name="Google Shape;258;p16"/>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 sz="1600">
                <a:latin typeface="Karla Medium"/>
                <a:ea typeface="Karla Medium"/>
                <a:cs typeface="Karla Medium"/>
                <a:sym typeface="Karla Medium"/>
              </a:rPr>
              <a:t>Our project aims to uncover potential influences on mental health and treatment-seeking behavior in the tech industry.</a:t>
            </a:r>
            <a:endParaRPr sz="1600">
              <a:latin typeface="Karla Medium"/>
              <a:ea typeface="Karla Medium"/>
              <a:cs typeface="Karla Medium"/>
              <a:sym typeface="Karla Medium"/>
            </a:endParaRPr>
          </a:p>
          <a:p>
            <a:pPr indent="0" lvl="0" marL="0" rtl="0" algn="l">
              <a:spcBef>
                <a:spcPts val="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7"/>
          <p:cNvSpPr txBox="1"/>
          <p:nvPr>
            <p:ph type="title"/>
          </p:nvPr>
        </p:nvSpPr>
        <p:spPr>
          <a:xfrm>
            <a:off x="457200" y="294200"/>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200">
                <a:solidFill>
                  <a:srgbClr val="A5B0FE"/>
                </a:solidFill>
              </a:rPr>
              <a:t>Questions</a:t>
            </a:r>
            <a:endParaRPr/>
          </a:p>
        </p:txBody>
      </p:sp>
      <p:sp>
        <p:nvSpPr>
          <p:cNvPr id="264" name="Google Shape;264;p17"/>
          <p:cNvSpPr txBox="1"/>
          <p:nvPr>
            <p:ph idx="1" type="body"/>
          </p:nvPr>
        </p:nvSpPr>
        <p:spPr>
          <a:xfrm>
            <a:off x="220950" y="1477700"/>
            <a:ext cx="5611200" cy="3180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Karla Medium"/>
              <a:buAutoNum type="arabicPeriod"/>
            </a:pPr>
            <a:r>
              <a:rPr lang="en" sz="1600">
                <a:latin typeface="Karla Medium"/>
                <a:ea typeface="Karla Medium"/>
                <a:cs typeface="Karla Medium"/>
                <a:sym typeface="Karla Medium"/>
              </a:rPr>
              <a:t>Does mental health interfere with work?</a:t>
            </a:r>
            <a:endParaRPr sz="1600">
              <a:latin typeface="Karla Medium"/>
              <a:ea typeface="Karla Medium"/>
              <a:cs typeface="Karla Medium"/>
              <a:sym typeface="Karla Medium"/>
            </a:endParaRPr>
          </a:p>
          <a:p>
            <a:pPr indent="0" lvl="0" marL="457200" rtl="0" algn="l">
              <a:lnSpc>
                <a:spcPct val="115000"/>
              </a:lnSpc>
              <a:spcBef>
                <a:spcPts val="0"/>
              </a:spcBef>
              <a:spcAft>
                <a:spcPts val="0"/>
              </a:spcAft>
              <a:buNone/>
            </a:pPr>
            <a:r>
              <a:t/>
            </a:r>
            <a:endParaRPr sz="1600">
              <a:latin typeface="Karla Medium"/>
              <a:ea typeface="Karla Medium"/>
              <a:cs typeface="Karla Medium"/>
              <a:sym typeface="Karla Medium"/>
            </a:endParaRPr>
          </a:p>
          <a:p>
            <a:pPr indent="-330200" lvl="0" marL="457200" rtl="0" algn="l">
              <a:spcBef>
                <a:spcPts val="600"/>
              </a:spcBef>
              <a:spcAft>
                <a:spcPts val="0"/>
              </a:spcAft>
              <a:buClr>
                <a:schemeClr val="dk1"/>
              </a:buClr>
              <a:buSzPts val="1600"/>
              <a:buFont typeface="Karla Medium"/>
              <a:buAutoNum type="arabicPeriod"/>
            </a:pPr>
            <a:r>
              <a:rPr lang="en" sz="1600">
                <a:latin typeface="Karla Medium"/>
                <a:ea typeface="Karla Medium"/>
                <a:cs typeface="Karla Medium"/>
                <a:sym typeface="Karla Medium"/>
              </a:rPr>
              <a:t>Do males seek mental health treatments less often than females in tech companies?</a:t>
            </a:r>
            <a:endParaRPr sz="1600">
              <a:latin typeface="Karla Medium"/>
              <a:ea typeface="Karla Medium"/>
              <a:cs typeface="Karla Medium"/>
              <a:sym typeface="Karla Medium"/>
            </a:endParaRPr>
          </a:p>
          <a:p>
            <a:pPr indent="0" lvl="0" marL="457200" rtl="0" algn="l">
              <a:spcBef>
                <a:spcPts val="600"/>
              </a:spcBef>
              <a:spcAft>
                <a:spcPts val="0"/>
              </a:spcAft>
              <a:buNone/>
            </a:pPr>
            <a:r>
              <a:t/>
            </a:r>
            <a:endParaRPr sz="1600">
              <a:latin typeface="Karla Medium"/>
              <a:ea typeface="Karla Medium"/>
              <a:cs typeface="Karla Medium"/>
              <a:sym typeface="Karla Medium"/>
            </a:endParaRPr>
          </a:p>
          <a:p>
            <a:pPr indent="-330200" lvl="0" marL="457200" rtl="0" algn="l">
              <a:lnSpc>
                <a:spcPct val="115000"/>
              </a:lnSpc>
              <a:spcBef>
                <a:spcPts val="0"/>
              </a:spcBef>
              <a:spcAft>
                <a:spcPts val="0"/>
              </a:spcAft>
              <a:buClr>
                <a:schemeClr val="dk1"/>
              </a:buClr>
              <a:buSzPts val="1600"/>
              <a:buFont typeface="Karla Medium"/>
              <a:buAutoNum type="arabicPeriod"/>
            </a:pPr>
            <a:r>
              <a:rPr lang="en" sz="1600">
                <a:latin typeface="Karla Medium"/>
                <a:ea typeface="Karla Medium"/>
                <a:cs typeface="Karla Medium"/>
                <a:sym typeface="Karla Medium"/>
              </a:rPr>
              <a:t>Is mental health more prevalent in different regions? Does US have a bigger issue with mental health compared to other countries?</a:t>
            </a:r>
            <a:endParaRPr sz="1600">
              <a:latin typeface="Karla Medium"/>
              <a:ea typeface="Karla Medium"/>
              <a:cs typeface="Karla Medium"/>
              <a:sym typeface="Karla Medium"/>
            </a:endParaRPr>
          </a:p>
          <a:p>
            <a:pPr indent="0" lvl="0" marL="457200" rtl="0" algn="l">
              <a:lnSpc>
                <a:spcPct val="115000"/>
              </a:lnSpc>
              <a:spcBef>
                <a:spcPts val="0"/>
              </a:spcBef>
              <a:spcAft>
                <a:spcPts val="0"/>
              </a:spcAft>
              <a:buNone/>
            </a:pPr>
            <a:r>
              <a:t/>
            </a:r>
            <a:endParaRPr sz="1600">
              <a:latin typeface="Karla Medium"/>
              <a:ea typeface="Karla Medium"/>
              <a:cs typeface="Karla Medium"/>
              <a:sym typeface="Karla Medium"/>
            </a:endParaRPr>
          </a:p>
          <a:p>
            <a:pPr indent="-330200" lvl="0" marL="457200" rtl="0" algn="l">
              <a:lnSpc>
                <a:spcPct val="115000"/>
              </a:lnSpc>
              <a:spcBef>
                <a:spcPts val="0"/>
              </a:spcBef>
              <a:spcAft>
                <a:spcPts val="0"/>
              </a:spcAft>
              <a:buClr>
                <a:schemeClr val="dk1"/>
              </a:buClr>
              <a:buSzPts val="1600"/>
              <a:buFont typeface="Karla Medium"/>
              <a:buAutoNum type="arabicPeriod"/>
            </a:pPr>
            <a:r>
              <a:rPr lang="en" sz="1600">
                <a:highlight>
                  <a:schemeClr val="lt1"/>
                </a:highlight>
                <a:latin typeface="Karla Medium"/>
                <a:ea typeface="Karla Medium"/>
                <a:cs typeface="Karla Medium"/>
                <a:sym typeface="Karla Medium"/>
              </a:rPr>
              <a:t>How do employees perceive their workplace culture regarding mental health?</a:t>
            </a:r>
            <a:endParaRPr sz="1600">
              <a:latin typeface="Karla Medium"/>
              <a:ea typeface="Karla Medium"/>
              <a:cs typeface="Karla Medium"/>
              <a:sym typeface="Karla Medium"/>
            </a:endParaRPr>
          </a:p>
          <a:p>
            <a:pPr indent="0" lvl="0" marL="0" rtl="0" algn="l">
              <a:spcBef>
                <a:spcPts val="600"/>
              </a:spcBef>
              <a:spcAft>
                <a:spcPts val="0"/>
              </a:spcAft>
              <a:buNone/>
            </a:pPr>
            <a:r>
              <a:t/>
            </a:r>
            <a:endParaRPr sz="1050">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txBox="1"/>
          <p:nvPr>
            <p:ph idx="1" type="body"/>
          </p:nvPr>
        </p:nvSpPr>
        <p:spPr>
          <a:xfrm>
            <a:off x="192950" y="1163675"/>
            <a:ext cx="5782500" cy="372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Barlow"/>
                <a:ea typeface="Barlow"/>
                <a:cs typeface="Barlow"/>
                <a:sym typeface="Barlow"/>
              </a:rPr>
              <a:t>1.</a:t>
            </a:r>
            <a:r>
              <a:rPr lang="en" sz="1800"/>
              <a:t> </a:t>
            </a:r>
            <a:r>
              <a:rPr lang="en" sz="1800"/>
              <a:t>General Survey Question: Do you think you have a </a:t>
            </a:r>
            <a:r>
              <a:rPr lang="en" sz="1800"/>
              <a:t>mental disorder ? </a:t>
            </a:r>
            <a:endParaRPr sz="1800"/>
          </a:p>
          <a:p>
            <a:pPr indent="0" lvl="0" marL="0" rtl="0" algn="l">
              <a:spcBef>
                <a:spcPts val="600"/>
              </a:spcBef>
              <a:spcAft>
                <a:spcPts val="0"/>
              </a:spcAft>
              <a:buNone/>
            </a:pPr>
            <a:r>
              <a:t/>
            </a:r>
            <a:endParaRPr sz="1600"/>
          </a:p>
          <a:p>
            <a:pPr indent="0" lvl="0" marL="0" rtl="0" algn="l">
              <a:spcBef>
                <a:spcPts val="600"/>
              </a:spcBef>
              <a:spcAft>
                <a:spcPts val="0"/>
              </a:spcAft>
              <a:buNone/>
            </a:pPr>
            <a:r>
              <a:rPr b="1" lang="en" sz="1800">
                <a:latin typeface="Barlow"/>
                <a:ea typeface="Barlow"/>
                <a:cs typeface="Barlow"/>
                <a:sym typeface="Barlow"/>
              </a:rPr>
              <a:t>2.</a:t>
            </a:r>
            <a:r>
              <a:rPr lang="en" sz="1800"/>
              <a:t> </a:t>
            </a:r>
            <a:r>
              <a:rPr b="1" lang="en" sz="1800">
                <a:solidFill>
                  <a:srgbClr val="FF0000"/>
                </a:solidFill>
                <a:highlight>
                  <a:schemeClr val="lt1"/>
                </a:highlight>
                <a:latin typeface="Barlow"/>
                <a:ea typeface="Barlow"/>
                <a:cs typeface="Barlow"/>
                <a:sym typeface="Barlow"/>
              </a:rPr>
              <a:t>Productivity Impact</a:t>
            </a:r>
            <a:r>
              <a:rPr lang="en" sz="1800"/>
              <a:t>:</a:t>
            </a:r>
            <a:r>
              <a:rPr lang="en" sz="1800"/>
              <a:t> </a:t>
            </a:r>
            <a:r>
              <a:rPr lang="en" sz="1800"/>
              <a:t>Do you think your productivity is ever affected by mental health issues? </a:t>
            </a:r>
            <a:endParaRPr sz="1600"/>
          </a:p>
          <a:p>
            <a:pPr indent="0" lvl="0" marL="0" rtl="0" algn="l">
              <a:spcBef>
                <a:spcPts val="600"/>
              </a:spcBef>
              <a:spcAft>
                <a:spcPts val="0"/>
              </a:spcAft>
              <a:buNone/>
            </a:pPr>
            <a:r>
              <a:t/>
            </a:r>
            <a:endParaRPr b="1" sz="1600">
              <a:latin typeface="Barlow"/>
              <a:ea typeface="Barlow"/>
              <a:cs typeface="Barlow"/>
              <a:sym typeface="Barlow"/>
            </a:endParaRPr>
          </a:p>
          <a:p>
            <a:pPr indent="0" lvl="0" marL="0" rtl="0" algn="l">
              <a:spcBef>
                <a:spcPts val="600"/>
              </a:spcBef>
              <a:spcAft>
                <a:spcPts val="0"/>
              </a:spcAft>
              <a:buNone/>
            </a:pPr>
            <a:r>
              <a:rPr b="1" lang="en" sz="1800">
                <a:latin typeface="Barlow"/>
                <a:ea typeface="Barlow"/>
                <a:cs typeface="Barlow"/>
                <a:sym typeface="Barlow"/>
              </a:rPr>
              <a:t>3.</a:t>
            </a:r>
            <a:r>
              <a:rPr lang="en" sz="1800"/>
              <a:t> </a:t>
            </a:r>
            <a:r>
              <a:rPr b="1" lang="en" sz="1800">
                <a:solidFill>
                  <a:srgbClr val="FF0000"/>
                </a:solidFill>
                <a:latin typeface="Barlow"/>
                <a:ea typeface="Barlow"/>
                <a:cs typeface="Barlow"/>
                <a:sym typeface="Barlow"/>
              </a:rPr>
              <a:t>The extent of Impact</a:t>
            </a:r>
            <a:r>
              <a:rPr lang="en" sz="1800"/>
              <a:t>: What percentage of your work time is affected by a mental health issue?</a:t>
            </a:r>
            <a:endParaRPr sz="1800"/>
          </a:p>
        </p:txBody>
      </p:sp>
      <p:sp>
        <p:nvSpPr>
          <p:cNvPr id="270" name="Google Shape;270;p18"/>
          <p:cNvSpPr txBox="1"/>
          <p:nvPr/>
        </p:nvSpPr>
        <p:spPr>
          <a:xfrm>
            <a:off x="192950" y="153050"/>
            <a:ext cx="5895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1"/>
                </a:solidFill>
                <a:latin typeface="Miriam Libre"/>
                <a:ea typeface="Miriam Libre"/>
                <a:cs typeface="Miriam Libre"/>
                <a:sym typeface="Miriam Libre"/>
              </a:rPr>
              <a:t>Question (Lishi):</a:t>
            </a:r>
            <a:endParaRPr sz="2200">
              <a:solidFill>
                <a:schemeClr val="accent1"/>
              </a:solidFill>
              <a:latin typeface="Miriam Libre"/>
              <a:ea typeface="Miriam Libre"/>
              <a:cs typeface="Miriam Libre"/>
              <a:sym typeface="Miriam Libre"/>
            </a:endParaRPr>
          </a:p>
          <a:p>
            <a:pPr indent="0" lvl="0" marL="0" rtl="0" algn="l">
              <a:spcBef>
                <a:spcPts val="0"/>
              </a:spcBef>
              <a:spcAft>
                <a:spcPts val="0"/>
              </a:spcAft>
              <a:buNone/>
            </a:pPr>
            <a:r>
              <a:rPr lang="en" sz="2200">
                <a:solidFill>
                  <a:schemeClr val="accent1"/>
                </a:solidFill>
                <a:latin typeface="Miriam Libre"/>
                <a:ea typeface="Miriam Libre"/>
                <a:cs typeface="Miriam Libre"/>
                <a:sym typeface="Miriam Libre"/>
              </a:rPr>
              <a:t>Does mental health interfere with work?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212925" y="234325"/>
            <a:ext cx="5778000" cy="6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Have m</a:t>
            </a:r>
            <a:r>
              <a:rPr lang="en" sz="2400"/>
              <a:t>ental health disorder or not</a:t>
            </a:r>
            <a:endParaRPr sz="2400"/>
          </a:p>
        </p:txBody>
      </p:sp>
      <p:pic>
        <p:nvPicPr>
          <p:cNvPr id="276" name="Google Shape;276;p19"/>
          <p:cNvPicPr preferRelativeResize="0"/>
          <p:nvPr/>
        </p:nvPicPr>
        <p:blipFill rotWithShape="1">
          <a:blip r:embed="rId3">
            <a:alphaModFix/>
          </a:blip>
          <a:srcRect b="11334" l="20977" r="14891" t="12947"/>
          <a:stretch/>
        </p:blipFill>
        <p:spPr>
          <a:xfrm>
            <a:off x="621825" y="994875"/>
            <a:ext cx="4477250" cy="3923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0"/>
          <p:cNvSpPr txBox="1"/>
          <p:nvPr>
            <p:ph type="title"/>
          </p:nvPr>
        </p:nvSpPr>
        <p:spPr>
          <a:xfrm>
            <a:off x="139725" y="127850"/>
            <a:ext cx="5822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Believe productivity is affected by mental health issue</a:t>
            </a:r>
            <a:endParaRPr sz="2400"/>
          </a:p>
        </p:txBody>
      </p:sp>
      <p:pic>
        <p:nvPicPr>
          <p:cNvPr id="282" name="Google Shape;282;p20"/>
          <p:cNvPicPr preferRelativeResize="0"/>
          <p:nvPr/>
        </p:nvPicPr>
        <p:blipFill rotWithShape="1">
          <a:blip r:embed="rId3">
            <a:alphaModFix/>
          </a:blip>
          <a:srcRect b="11133" l="19229" r="17266" t="13892"/>
          <a:stretch/>
        </p:blipFill>
        <p:spPr>
          <a:xfrm>
            <a:off x="806875" y="985250"/>
            <a:ext cx="4558700" cy="4036549"/>
          </a:xfrm>
          <a:prstGeom prst="rect">
            <a:avLst/>
          </a:prstGeom>
          <a:noFill/>
          <a:ln>
            <a:noFill/>
          </a:ln>
        </p:spPr>
      </p:pic>
      <p:sp>
        <p:nvSpPr>
          <p:cNvPr id="283" name="Google Shape;283;p20"/>
          <p:cNvSpPr txBox="1"/>
          <p:nvPr/>
        </p:nvSpPr>
        <p:spPr>
          <a:xfrm>
            <a:off x="1402375" y="3053800"/>
            <a:ext cx="1448400" cy="415500"/>
          </a:xfrm>
          <a:prstGeom prst="rect">
            <a:avLst/>
          </a:prstGeom>
          <a:solidFill>
            <a:srgbClr val="32467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Barlow"/>
                <a:ea typeface="Barlow"/>
                <a:cs typeface="Barlow"/>
                <a:sym typeface="Barlow"/>
              </a:rPr>
              <a:t>Yes: 88.7%</a:t>
            </a:r>
            <a:endParaRPr b="1" sz="1500">
              <a:solidFill>
                <a:schemeClr val="lt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1"/>
          <p:cNvSpPr txBox="1"/>
          <p:nvPr>
            <p:ph type="title"/>
          </p:nvPr>
        </p:nvSpPr>
        <p:spPr>
          <a:xfrm>
            <a:off x="73200" y="82125"/>
            <a:ext cx="5906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Work time% affected by a mental health issue</a:t>
            </a:r>
            <a:endParaRPr sz="2400"/>
          </a:p>
        </p:txBody>
      </p:sp>
      <p:pic>
        <p:nvPicPr>
          <p:cNvPr id="289" name="Google Shape;289;p21"/>
          <p:cNvPicPr preferRelativeResize="0"/>
          <p:nvPr/>
        </p:nvPicPr>
        <p:blipFill rotWithShape="1">
          <a:blip r:embed="rId3">
            <a:alphaModFix/>
          </a:blip>
          <a:srcRect b="11865" l="24215" r="21369" t="12267"/>
          <a:stretch/>
        </p:blipFill>
        <p:spPr>
          <a:xfrm>
            <a:off x="817675" y="939525"/>
            <a:ext cx="3965700" cy="4146784"/>
          </a:xfrm>
          <a:prstGeom prst="rect">
            <a:avLst/>
          </a:prstGeom>
          <a:noFill/>
          <a:ln>
            <a:noFill/>
          </a:ln>
        </p:spPr>
      </p:pic>
      <p:sp>
        <p:nvSpPr>
          <p:cNvPr id="290" name="Google Shape;290;p21"/>
          <p:cNvSpPr txBox="1"/>
          <p:nvPr/>
        </p:nvSpPr>
        <p:spPr>
          <a:xfrm>
            <a:off x="514750" y="3599775"/>
            <a:ext cx="11112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Light"/>
                <a:ea typeface="Roboto Light"/>
                <a:cs typeface="Roboto Light"/>
                <a:sym typeface="Roboto Light"/>
              </a:rPr>
              <a:t>Minimal (1-25%)</a:t>
            </a:r>
            <a:endParaRPr sz="1000">
              <a:solidFill>
                <a:schemeClr val="dk1"/>
              </a:solidFill>
              <a:latin typeface="Roboto Light"/>
              <a:ea typeface="Roboto Light"/>
              <a:cs typeface="Roboto Light"/>
              <a:sym typeface="Roboto Light"/>
            </a:endParaRPr>
          </a:p>
        </p:txBody>
      </p:sp>
      <p:sp>
        <p:nvSpPr>
          <p:cNvPr id="291" name="Google Shape;291;p21"/>
          <p:cNvSpPr txBox="1"/>
          <p:nvPr/>
        </p:nvSpPr>
        <p:spPr>
          <a:xfrm>
            <a:off x="4127850" y="3413225"/>
            <a:ext cx="13266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M</a:t>
            </a:r>
            <a:r>
              <a:rPr lang="en" sz="1000">
                <a:solidFill>
                  <a:schemeClr val="dk1"/>
                </a:solidFill>
                <a:latin typeface="Roboto"/>
                <a:ea typeface="Roboto"/>
                <a:cs typeface="Roboto"/>
                <a:sym typeface="Roboto"/>
              </a:rPr>
              <a:t>oderate</a:t>
            </a:r>
            <a:r>
              <a:rPr lang="en" sz="1000">
                <a:solidFill>
                  <a:schemeClr val="dk1"/>
                </a:solidFill>
                <a:latin typeface="Roboto"/>
                <a:ea typeface="Roboto"/>
                <a:cs typeface="Roboto"/>
                <a:sym typeface="Roboto"/>
              </a:rPr>
              <a:t> (25-50%)</a:t>
            </a:r>
            <a:endParaRPr sz="1000">
              <a:solidFill>
                <a:schemeClr val="dk1"/>
              </a:solidFill>
              <a:latin typeface="Roboto"/>
              <a:ea typeface="Roboto"/>
              <a:cs typeface="Roboto"/>
              <a:sym typeface="Roboto"/>
            </a:endParaRPr>
          </a:p>
        </p:txBody>
      </p:sp>
      <p:sp>
        <p:nvSpPr>
          <p:cNvPr id="292" name="Google Shape;292;p21"/>
          <p:cNvSpPr txBox="1"/>
          <p:nvPr/>
        </p:nvSpPr>
        <p:spPr>
          <a:xfrm>
            <a:off x="3299075" y="1463650"/>
            <a:ext cx="20706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moderate to severe</a:t>
            </a:r>
            <a:r>
              <a:rPr lang="en" sz="1000">
                <a:solidFill>
                  <a:schemeClr val="dk1"/>
                </a:solidFill>
                <a:latin typeface="Roboto Light"/>
                <a:ea typeface="Roboto Light"/>
                <a:cs typeface="Roboto Light"/>
                <a:sym typeface="Roboto Light"/>
              </a:rPr>
              <a:t> (51-75%)</a:t>
            </a:r>
            <a:endParaRPr sz="1000">
              <a:solidFill>
                <a:schemeClr val="dk1"/>
              </a:solidFill>
              <a:latin typeface="Roboto Light"/>
              <a:ea typeface="Roboto Light"/>
              <a:cs typeface="Roboto Light"/>
              <a:sym typeface="Roboto Light"/>
            </a:endParaRPr>
          </a:p>
        </p:txBody>
      </p:sp>
      <p:sp>
        <p:nvSpPr>
          <p:cNvPr id="293" name="Google Shape;293;p21"/>
          <p:cNvSpPr txBox="1"/>
          <p:nvPr/>
        </p:nvSpPr>
        <p:spPr>
          <a:xfrm>
            <a:off x="1064700" y="1499200"/>
            <a:ext cx="1191600" cy="338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S</a:t>
            </a:r>
            <a:r>
              <a:rPr lang="en" sz="1000">
                <a:solidFill>
                  <a:schemeClr val="dk1"/>
                </a:solidFill>
                <a:latin typeface="Roboto"/>
                <a:ea typeface="Roboto"/>
                <a:cs typeface="Roboto"/>
                <a:sym typeface="Roboto"/>
              </a:rPr>
              <a:t>evere</a:t>
            </a:r>
            <a:r>
              <a:rPr lang="en" sz="1000">
                <a:solidFill>
                  <a:schemeClr val="dk1"/>
                </a:solidFill>
                <a:latin typeface="Roboto"/>
                <a:ea typeface="Roboto"/>
                <a:cs typeface="Roboto"/>
                <a:sym typeface="Roboto"/>
              </a:rPr>
              <a:t> (75-100%)</a:t>
            </a:r>
            <a:endParaRPr sz="1000">
              <a:solidFill>
                <a:schemeClr val="dk1"/>
              </a:solidFill>
              <a:latin typeface="Roboto"/>
              <a:ea typeface="Roboto"/>
              <a:cs typeface="Roboto"/>
              <a:sym typeface="Roboto"/>
            </a:endParaRPr>
          </a:p>
        </p:txBody>
      </p:sp>
      <p:sp>
        <p:nvSpPr>
          <p:cNvPr id="294" name="Google Shape;294;p21"/>
          <p:cNvSpPr txBox="1"/>
          <p:nvPr/>
        </p:nvSpPr>
        <p:spPr>
          <a:xfrm>
            <a:off x="1679250" y="3304650"/>
            <a:ext cx="693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Light"/>
                <a:ea typeface="Barlow Light"/>
                <a:cs typeface="Barlow Light"/>
                <a:sym typeface="Barlow Light"/>
              </a:rPr>
              <a:t>39.1%</a:t>
            </a:r>
            <a:endParaRPr>
              <a:solidFill>
                <a:schemeClr val="dk1"/>
              </a:solidFill>
              <a:latin typeface="Barlow Light"/>
              <a:ea typeface="Barlow Light"/>
              <a:cs typeface="Barlow Light"/>
              <a:sym typeface="Barlow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txBox="1"/>
          <p:nvPr>
            <p:ph type="title"/>
          </p:nvPr>
        </p:nvSpPr>
        <p:spPr>
          <a:xfrm>
            <a:off x="457200" y="147800"/>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Does mental health interfere with work? </a:t>
            </a:r>
            <a:endParaRPr/>
          </a:p>
        </p:txBody>
      </p:sp>
      <p:sp>
        <p:nvSpPr>
          <p:cNvPr id="300" name="Google Shape;300;p22"/>
          <p:cNvSpPr txBox="1"/>
          <p:nvPr>
            <p:ph idx="1" type="body"/>
          </p:nvPr>
        </p:nvSpPr>
        <p:spPr>
          <a:xfrm>
            <a:off x="483825" y="1404500"/>
            <a:ext cx="5485800" cy="306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Yes , </a:t>
            </a:r>
            <a:endParaRPr/>
          </a:p>
          <a:p>
            <a:pPr indent="0" lvl="0" marL="0" rtl="0" algn="l">
              <a:spcBef>
                <a:spcPts val="600"/>
              </a:spcBef>
              <a:spcAft>
                <a:spcPts val="0"/>
              </a:spcAft>
              <a:buNone/>
            </a:pPr>
            <a:r>
              <a:t/>
            </a:r>
            <a:endParaRPr/>
          </a:p>
          <a:p>
            <a:pPr indent="0" lvl="0" marL="0" rtl="0" algn="l">
              <a:lnSpc>
                <a:spcPct val="115000"/>
              </a:lnSpc>
              <a:spcBef>
                <a:spcPts val="600"/>
              </a:spcBef>
              <a:spcAft>
                <a:spcPts val="0"/>
              </a:spcAft>
              <a:buNone/>
            </a:pPr>
            <a:r>
              <a:rPr lang="en" sz="2200"/>
              <a:t>Most people (around </a:t>
            </a:r>
            <a:r>
              <a:rPr b="1" lang="en" sz="2200">
                <a:solidFill>
                  <a:srgbClr val="FF0000"/>
                </a:solidFill>
                <a:latin typeface="Barlow"/>
                <a:ea typeface="Barlow"/>
                <a:cs typeface="Barlow"/>
                <a:sym typeface="Barlow"/>
              </a:rPr>
              <a:t>90%</a:t>
            </a:r>
            <a:r>
              <a:rPr lang="en" sz="2200"/>
              <a:t>) with mental health disorders indicated that their work is affected to varying degrees, </a:t>
            </a:r>
            <a:endParaRPr sz="2200"/>
          </a:p>
          <a:p>
            <a:pPr indent="0" lvl="0" marL="0" rtl="0" algn="l">
              <a:lnSpc>
                <a:spcPct val="115000"/>
              </a:lnSpc>
              <a:spcBef>
                <a:spcPts val="600"/>
              </a:spcBef>
              <a:spcAft>
                <a:spcPts val="0"/>
              </a:spcAft>
              <a:buNone/>
            </a:pPr>
            <a:r>
              <a:rPr lang="en" sz="2200"/>
              <a:t>with about </a:t>
            </a:r>
            <a:r>
              <a:rPr b="1" lang="en" sz="2200">
                <a:solidFill>
                  <a:srgbClr val="FF0000"/>
                </a:solidFill>
                <a:latin typeface="Barlow"/>
                <a:ea typeface="Barlow"/>
                <a:cs typeface="Barlow"/>
                <a:sym typeface="Barlow"/>
              </a:rPr>
              <a:t>⅓ </a:t>
            </a:r>
            <a:r>
              <a:rPr lang="en" sz="2200"/>
              <a:t>reporting moderate to severe impacts</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